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  <p:sldMasterId id="2147483669" r:id="rId3"/>
    <p:sldMasterId id="2147483672" r:id="rId4"/>
  </p:sldMasterIdLst>
  <p:notesMasterIdLst>
    <p:notesMasterId r:id="rId20"/>
  </p:notesMasterIdLst>
  <p:sldIdLst>
    <p:sldId id="432" r:id="rId5"/>
    <p:sldId id="299" r:id="rId6"/>
    <p:sldId id="462" r:id="rId7"/>
    <p:sldId id="381" r:id="rId8"/>
    <p:sldId id="447" r:id="rId9"/>
    <p:sldId id="431" r:id="rId10"/>
    <p:sldId id="430" r:id="rId11"/>
    <p:sldId id="383" r:id="rId12"/>
    <p:sldId id="453" r:id="rId13"/>
    <p:sldId id="448" r:id="rId14"/>
    <p:sldId id="452" r:id="rId15"/>
    <p:sldId id="454" r:id="rId16"/>
    <p:sldId id="455" r:id="rId17"/>
    <p:sldId id="458" r:id="rId18"/>
    <p:sldId id="461" r:id="rId1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pos="288" userDrawn="1">
          <p15:clr>
            <a:srgbClr val="A4A3A4"/>
          </p15:clr>
        </p15:guide>
        <p15:guide id="4" orient="horz" pos="768" userDrawn="1">
          <p15:clr>
            <a:srgbClr val="A4A3A4"/>
          </p15:clr>
        </p15:guide>
        <p15:guide id="5" pos="5472" userDrawn="1">
          <p15:clr>
            <a:srgbClr val="A4A3A4"/>
          </p15:clr>
        </p15:guide>
        <p15:guide id="6" orient="horz" pos="177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tyka, Karen" initials="MK" lastIdx="1" clrIdx="0">
    <p:extLst>
      <p:ext uri="{19B8F6BF-5375-455C-9EA6-DF929625EA0E}">
        <p15:presenceInfo xmlns:p15="http://schemas.microsoft.com/office/powerpoint/2012/main" userId="S-1-5-21-3369704691-158869795-408218024-1465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0A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69" autoAdjust="0"/>
    <p:restoredTop sz="94651" autoAdjust="0"/>
  </p:normalViewPr>
  <p:slideViewPr>
    <p:cSldViewPr>
      <p:cViewPr varScale="1">
        <p:scale>
          <a:sx n="109" d="100"/>
          <a:sy n="109" d="100"/>
        </p:scale>
        <p:origin x="1344" y="102"/>
      </p:cViewPr>
      <p:guideLst>
        <p:guide orient="horz"/>
        <p:guide pos="2880"/>
        <p:guide pos="288"/>
        <p:guide orient="horz" pos="768"/>
        <p:guide pos="5472"/>
        <p:guide orient="horz" pos="1776"/>
      </p:guideLst>
    </p:cSldViewPr>
  </p:slideViewPr>
  <p:outlineViewPr>
    <p:cViewPr>
      <p:scale>
        <a:sx n="33" d="100"/>
        <a:sy n="33" d="100"/>
      </p:scale>
      <p:origin x="0" y="-448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752ED0-4957-4C6E-9B4D-3632CE9E9415}" type="doc">
      <dgm:prSet loTypeId="urn:microsoft.com/office/officeart/2009/3/layout/SpiralPicture" loCatId="picture" qsTypeId="urn:microsoft.com/office/officeart/2005/8/quickstyle/simple1" qsCatId="simple" csTypeId="urn:microsoft.com/office/officeart/2005/8/colors/accent1_2" csCatId="accent1" phldr="1"/>
      <dgm:spPr/>
    </dgm:pt>
    <dgm:pt modelId="{CDB9E985-F3FC-4499-A5E1-A05B0F5DC720}">
      <dgm:prSet phldrT="[Text]" phldr="1"/>
      <dgm:spPr/>
      <dgm:t>
        <a:bodyPr/>
        <a:lstStyle/>
        <a:p>
          <a:endParaRPr lang="en-US"/>
        </a:p>
      </dgm:t>
    </dgm:pt>
    <dgm:pt modelId="{9F5A8932-5915-44DE-B0E5-DEFC424DDA04}" type="parTrans" cxnId="{D0EE73F5-E63E-4930-8B9E-0DD76926ACDD}">
      <dgm:prSet/>
      <dgm:spPr/>
      <dgm:t>
        <a:bodyPr/>
        <a:lstStyle/>
        <a:p>
          <a:endParaRPr lang="en-US"/>
        </a:p>
      </dgm:t>
    </dgm:pt>
    <dgm:pt modelId="{2EF0C024-A442-47EB-8AF0-4E03D3D3B51F}" type="sibTrans" cxnId="{D0EE73F5-E63E-4930-8B9E-0DD76926ACDD}">
      <dgm:prSet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D928A642-1427-4029-934F-4F54AA05F8F9}" type="pres">
      <dgm:prSet presAssocID="{90752ED0-4957-4C6E-9B4D-3632CE9E9415}" presName="Name0" presStyleCnt="0">
        <dgm:presLayoutVars>
          <dgm:chMax val="5"/>
          <dgm:dir/>
        </dgm:presLayoutVars>
      </dgm:prSet>
      <dgm:spPr/>
    </dgm:pt>
    <dgm:pt modelId="{3629852B-CD3D-4DB2-87BB-8C42D60E909B}" type="pres">
      <dgm:prSet presAssocID="{90752ED0-4957-4C6E-9B4D-3632CE9E9415}" presName="picts" presStyleCnt="0"/>
      <dgm:spPr/>
    </dgm:pt>
    <dgm:pt modelId="{9E60C2E3-14E9-4C88-AA44-1ACCDA2C555A}" type="pres">
      <dgm:prSet presAssocID="{90752ED0-4957-4C6E-9B4D-3632CE9E9415}" presName="space1" presStyleCnt="0"/>
      <dgm:spPr/>
    </dgm:pt>
    <dgm:pt modelId="{8C2DB76A-AECE-4BC1-8D10-8E3B781AFA8B}" type="pres">
      <dgm:prSet presAssocID="{90752ED0-4957-4C6E-9B4D-3632CE9E9415}" presName="space2" presStyleCnt="0"/>
      <dgm:spPr/>
    </dgm:pt>
    <dgm:pt modelId="{AA87AD81-1660-453E-A6D6-48BFE4710EE4}" type="pres">
      <dgm:prSet presAssocID="{2EF0C024-A442-47EB-8AF0-4E03D3D3B51F}" presName="pictA1" presStyleCnt="0"/>
      <dgm:spPr/>
    </dgm:pt>
    <dgm:pt modelId="{2BF4B8F6-C898-49D2-840D-D1DEB2E33F35}" type="pres">
      <dgm:prSet presAssocID="{2EF0C024-A442-47EB-8AF0-4E03D3D3B51F}" presName="imageRepeatNode" presStyleLbl="alignNode1" presStyleIdx="0" presStyleCnt="5" custScaleX="99104" custScaleY="100000" custLinFactNeighborX="-448" custLinFactNeighborY="-476"/>
      <dgm:spPr/>
      <dgm:t>
        <a:bodyPr/>
        <a:lstStyle/>
        <a:p>
          <a:endParaRPr lang="en-US"/>
        </a:p>
      </dgm:t>
    </dgm:pt>
    <dgm:pt modelId="{93221961-FD2C-4F96-BAAC-9DF7A71FB1AC}" type="pres">
      <dgm:prSet presAssocID="{2EF0C024-A442-47EB-8AF0-4E03D3D3B51F}" presName="oneDotPict" presStyleCnt="0"/>
      <dgm:spPr/>
    </dgm:pt>
    <dgm:pt modelId="{CFB5D74D-9D17-45C5-8BA2-BECFC39B481E}" type="pres">
      <dgm:prSet presAssocID="{2EF0C024-A442-47EB-8AF0-4E03D3D3B51F}" presName="dotPict_11" presStyleLbl="solidFgAcc1" presStyleIdx="0" presStyleCnt="2"/>
      <dgm:spPr/>
    </dgm:pt>
    <dgm:pt modelId="{672F50AE-DEAA-4AAA-A38F-B47801DCD491}" type="pres">
      <dgm:prSet presAssocID="{90752ED0-4957-4C6E-9B4D-3632CE9E9415}" presName="pictB2" presStyleLbl="alignNode1" presStyleIdx="1" presStyleCnt="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42A1A037-DB96-464D-8941-232F2341B38A}" type="pres">
      <dgm:prSet presAssocID="{90752ED0-4957-4C6E-9B4D-3632CE9E9415}" presName="pictB3" presStyleLbl="alignNode1" presStyleIdx="2" presStyleCnt="5"/>
      <dgm:spPr/>
    </dgm:pt>
    <dgm:pt modelId="{2395A861-6673-4855-8E17-903DD4B1B7C8}" type="pres">
      <dgm:prSet presAssocID="{90752ED0-4957-4C6E-9B4D-3632CE9E9415}" presName="pictB4" presStyleLbl="alignNode1" presStyleIdx="3" presStyleCnt="5"/>
      <dgm:spPr/>
    </dgm:pt>
    <dgm:pt modelId="{3ECD675A-A894-48A2-B820-AE49C7AC61D3}" type="pres">
      <dgm:prSet presAssocID="{90752ED0-4957-4C6E-9B4D-3632CE9E9415}" presName="pictB5" presStyleLbl="alignNode1" presStyleIdx="4" presStyleCnt="5"/>
      <dgm:spPr/>
    </dgm:pt>
    <dgm:pt modelId="{CE3A0AB6-F821-4E20-88E8-B1A1ABBE0FEE}" type="pres">
      <dgm:prSet presAssocID="{90752ED0-4957-4C6E-9B4D-3632CE9E9415}" presName="txLine" presStyleCnt="0"/>
      <dgm:spPr/>
    </dgm:pt>
    <dgm:pt modelId="{9BA4B1E5-4C1B-4F46-AB9A-F1C4F1087939}" type="pres">
      <dgm:prSet presAssocID="{CDB9E985-F3FC-4499-A5E1-A05B0F5DC720}" presName="oneDotTx" presStyleCnt="0"/>
      <dgm:spPr/>
    </dgm:pt>
    <dgm:pt modelId="{25A845DA-218A-4FBC-8BC6-A1A14B46A830}" type="pres">
      <dgm:prSet presAssocID="{CDB9E985-F3FC-4499-A5E1-A05B0F5DC720}" presName="dotTx_11" presStyleLbl="solidFgAcc1" presStyleIdx="1" presStyleCnt="2"/>
      <dgm:spPr/>
    </dgm:pt>
    <dgm:pt modelId="{505EC040-A7EC-4556-A841-4319CDF8A8C5}" type="pres">
      <dgm:prSet presAssocID="{CDB9E985-F3FC-4499-A5E1-A05B0F5DC720}" presName="Name37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E850AEF-BEE8-40E2-8B87-454756CA428E}" type="presOf" srcId="{CDB9E985-F3FC-4499-A5E1-A05B0F5DC720}" destId="{505EC040-A7EC-4556-A841-4319CDF8A8C5}" srcOrd="0" destOrd="0" presId="urn:microsoft.com/office/officeart/2009/3/layout/SpiralPicture"/>
    <dgm:cxn modelId="{EC32143A-F087-451B-979E-697D7E340ABF}" type="presOf" srcId="{2EF0C024-A442-47EB-8AF0-4E03D3D3B51F}" destId="{2BF4B8F6-C898-49D2-840D-D1DEB2E33F35}" srcOrd="0" destOrd="0" presId="urn:microsoft.com/office/officeart/2009/3/layout/SpiralPicture"/>
    <dgm:cxn modelId="{D0EE73F5-E63E-4930-8B9E-0DD76926ACDD}" srcId="{90752ED0-4957-4C6E-9B4D-3632CE9E9415}" destId="{CDB9E985-F3FC-4499-A5E1-A05B0F5DC720}" srcOrd="0" destOrd="0" parTransId="{9F5A8932-5915-44DE-B0E5-DEFC424DDA04}" sibTransId="{2EF0C024-A442-47EB-8AF0-4E03D3D3B51F}"/>
    <dgm:cxn modelId="{CF3A1DE3-0CFB-4C0F-8C3B-4FF2D6E54FAD}" type="presOf" srcId="{90752ED0-4957-4C6E-9B4D-3632CE9E9415}" destId="{D928A642-1427-4029-934F-4F54AA05F8F9}" srcOrd="0" destOrd="0" presId="urn:microsoft.com/office/officeart/2009/3/layout/SpiralPicture"/>
    <dgm:cxn modelId="{4B4F8AC2-0099-4CCB-9154-D0AD39A5DE1E}" type="presParOf" srcId="{D928A642-1427-4029-934F-4F54AA05F8F9}" destId="{3629852B-CD3D-4DB2-87BB-8C42D60E909B}" srcOrd="0" destOrd="0" presId="urn:microsoft.com/office/officeart/2009/3/layout/SpiralPicture"/>
    <dgm:cxn modelId="{0A3E7C90-C770-4D9C-922B-FD63FDEDBB93}" type="presParOf" srcId="{3629852B-CD3D-4DB2-87BB-8C42D60E909B}" destId="{9E60C2E3-14E9-4C88-AA44-1ACCDA2C555A}" srcOrd="0" destOrd="0" presId="urn:microsoft.com/office/officeart/2009/3/layout/SpiralPicture"/>
    <dgm:cxn modelId="{76569B26-0F31-4824-92ED-01582604B325}" type="presParOf" srcId="{3629852B-CD3D-4DB2-87BB-8C42D60E909B}" destId="{8C2DB76A-AECE-4BC1-8D10-8E3B781AFA8B}" srcOrd="1" destOrd="0" presId="urn:microsoft.com/office/officeart/2009/3/layout/SpiralPicture"/>
    <dgm:cxn modelId="{35AC830E-8A44-46F3-A554-D12D0D2502DD}" type="presParOf" srcId="{3629852B-CD3D-4DB2-87BB-8C42D60E909B}" destId="{AA87AD81-1660-453E-A6D6-48BFE4710EE4}" srcOrd="2" destOrd="0" presId="urn:microsoft.com/office/officeart/2009/3/layout/SpiralPicture"/>
    <dgm:cxn modelId="{30413D3B-194F-4995-AAC6-A0547EEBB4F3}" type="presParOf" srcId="{AA87AD81-1660-453E-A6D6-48BFE4710EE4}" destId="{2BF4B8F6-C898-49D2-840D-D1DEB2E33F35}" srcOrd="0" destOrd="0" presId="urn:microsoft.com/office/officeart/2009/3/layout/SpiralPicture"/>
    <dgm:cxn modelId="{C3F3E519-5514-4240-A763-E0FC1B598F21}" type="presParOf" srcId="{3629852B-CD3D-4DB2-87BB-8C42D60E909B}" destId="{93221961-FD2C-4F96-BAAC-9DF7A71FB1AC}" srcOrd="3" destOrd="0" presId="urn:microsoft.com/office/officeart/2009/3/layout/SpiralPicture"/>
    <dgm:cxn modelId="{70B8A541-0C3E-4DEA-A9E4-145333088536}" type="presParOf" srcId="{93221961-FD2C-4F96-BAAC-9DF7A71FB1AC}" destId="{CFB5D74D-9D17-45C5-8BA2-BECFC39B481E}" srcOrd="0" destOrd="0" presId="urn:microsoft.com/office/officeart/2009/3/layout/SpiralPicture"/>
    <dgm:cxn modelId="{46ED9B7A-9F88-4F2D-81EA-9AB868EF15A4}" type="presParOf" srcId="{3629852B-CD3D-4DB2-87BB-8C42D60E909B}" destId="{672F50AE-DEAA-4AAA-A38F-B47801DCD491}" srcOrd="4" destOrd="0" presId="urn:microsoft.com/office/officeart/2009/3/layout/SpiralPicture"/>
    <dgm:cxn modelId="{C1493E8D-909E-4A7F-9F83-30E160029917}" type="presParOf" srcId="{3629852B-CD3D-4DB2-87BB-8C42D60E909B}" destId="{42A1A037-DB96-464D-8941-232F2341B38A}" srcOrd="5" destOrd="0" presId="urn:microsoft.com/office/officeart/2009/3/layout/SpiralPicture"/>
    <dgm:cxn modelId="{1EB1336F-4CEF-41FE-9BDA-A66A23416075}" type="presParOf" srcId="{3629852B-CD3D-4DB2-87BB-8C42D60E909B}" destId="{2395A861-6673-4855-8E17-903DD4B1B7C8}" srcOrd="6" destOrd="0" presId="urn:microsoft.com/office/officeart/2009/3/layout/SpiralPicture"/>
    <dgm:cxn modelId="{1CFE7E32-E4BE-4C0D-BB8A-7CE1EAF5EB43}" type="presParOf" srcId="{3629852B-CD3D-4DB2-87BB-8C42D60E909B}" destId="{3ECD675A-A894-48A2-B820-AE49C7AC61D3}" srcOrd="7" destOrd="0" presId="urn:microsoft.com/office/officeart/2009/3/layout/SpiralPicture"/>
    <dgm:cxn modelId="{FE9F43E5-3B97-4170-9CF8-0F70C8494510}" type="presParOf" srcId="{D928A642-1427-4029-934F-4F54AA05F8F9}" destId="{CE3A0AB6-F821-4E20-88E8-B1A1ABBE0FEE}" srcOrd="1" destOrd="0" presId="urn:microsoft.com/office/officeart/2009/3/layout/SpiralPicture"/>
    <dgm:cxn modelId="{AC0070CD-7A91-4A40-8904-D8204EBC00E2}" type="presParOf" srcId="{CE3A0AB6-F821-4E20-88E8-B1A1ABBE0FEE}" destId="{9BA4B1E5-4C1B-4F46-AB9A-F1C4F1087939}" srcOrd="0" destOrd="0" presId="urn:microsoft.com/office/officeart/2009/3/layout/SpiralPicture"/>
    <dgm:cxn modelId="{A6D6DC54-758C-4795-AB43-E53384AAFABE}" type="presParOf" srcId="{9BA4B1E5-4C1B-4F46-AB9A-F1C4F1087939}" destId="{25A845DA-218A-4FBC-8BC6-A1A14B46A830}" srcOrd="0" destOrd="0" presId="urn:microsoft.com/office/officeart/2009/3/layout/SpiralPicture"/>
    <dgm:cxn modelId="{F765DAE9-B8AA-4112-956E-D4E683DFDB49}" type="presParOf" srcId="{CE3A0AB6-F821-4E20-88E8-B1A1ABBE0FEE}" destId="{505EC040-A7EC-4556-A841-4319CDF8A8C5}" srcOrd="1" destOrd="0" presId="urn:microsoft.com/office/officeart/2009/3/layout/SpiralPi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F4B8F6-C898-49D2-840D-D1DEB2E33F35}">
      <dsp:nvSpPr>
        <dsp:cNvPr id="0" name=""/>
        <dsp:cNvSpPr/>
      </dsp:nvSpPr>
      <dsp:spPr>
        <a:xfrm>
          <a:off x="0" y="2075"/>
          <a:ext cx="3337712" cy="3367889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B5D74D-9D17-45C5-8BA2-BECFC39B481E}">
      <dsp:nvSpPr>
        <dsp:cNvPr id="0" name=""/>
        <dsp:cNvSpPr/>
      </dsp:nvSpPr>
      <dsp:spPr>
        <a:xfrm>
          <a:off x="3252004" y="3270111"/>
          <a:ext cx="57942" cy="579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2F50AE-DEAA-4AAA-A38F-B47801DCD491}">
      <dsp:nvSpPr>
        <dsp:cNvPr id="0" name=""/>
        <dsp:cNvSpPr/>
      </dsp:nvSpPr>
      <dsp:spPr>
        <a:xfrm>
          <a:off x="3438723" y="18106"/>
          <a:ext cx="2047676" cy="2047676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A1A037-DB96-464D-8941-232F2341B38A}">
      <dsp:nvSpPr>
        <dsp:cNvPr id="0" name=""/>
        <dsp:cNvSpPr/>
      </dsp:nvSpPr>
      <dsp:spPr>
        <a:xfrm>
          <a:off x="4236913" y="2136509"/>
          <a:ext cx="1249486" cy="12494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95A861-6673-4855-8E17-903DD4B1B7C8}">
      <dsp:nvSpPr>
        <dsp:cNvPr id="0" name=""/>
        <dsp:cNvSpPr/>
      </dsp:nvSpPr>
      <dsp:spPr>
        <a:xfrm>
          <a:off x="3438723" y="2658531"/>
          <a:ext cx="727464" cy="7274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CD675A-A894-48A2-B820-AE49C7AC61D3}">
      <dsp:nvSpPr>
        <dsp:cNvPr id="0" name=""/>
        <dsp:cNvSpPr/>
      </dsp:nvSpPr>
      <dsp:spPr>
        <a:xfrm>
          <a:off x="3438723" y="2136509"/>
          <a:ext cx="727464" cy="4479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A845DA-218A-4FBC-8BC6-A1A14B46A830}">
      <dsp:nvSpPr>
        <dsp:cNvPr id="0" name=""/>
        <dsp:cNvSpPr/>
      </dsp:nvSpPr>
      <dsp:spPr>
        <a:xfrm>
          <a:off x="5339034" y="3483773"/>
          <a:ext cx="57716" cy="579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5EC040-A7EC-4556-A841-4319CDF8A8C5}">
      <dsp:nvSpPr>
        <dsp:cNvPr id="0" name=""/>
        <dsp:cNvSpPr/>
      </dsp:nvSpPr>
      <dsp:spPr>
        <a:xfrm>
          <a:off x="5396751" y="3385996"/>
          <a:ext cx="89648" cy="2534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2700" rIns="3556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396751" y="3385996"/>
        <a:ext cx="89648" cy="2534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piralPicture">
  <dgm:title val=""/>
  <dgm:desc val=""/>
  <dgm:catLst>
    <dgm:cat type="picture" pri="4000"/>
    <dgm:cat type="pictureconvert" pri="4000"/>
  </dgm:catLst>
  <dgm:samp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11" srcId="0" destId="1" srcOrd="0" destOrd="0"/>
        <dgm:cxn modelId="12" srcId="0" destId="2" srcOrd="0" destOrd="0"/>
        <dgm:cxn modelId="13" srcId="0" destId="3" srcOrd="0" destOrd="0"/>
        <dgm:cxn modelId="14" srcId="0" destId="4" srcOrd="0" destOrd="0"/>
        <dgm:cxn modelId="15" srcId="0" destId="5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5"/>
      <dgm:dir/>
    </dgm:varLst>
    <dgm:alg type="composite">
      <dgm:param type="ar" val="1.515"/>
    </dgm:alg>
    <dgm:shape xmlns:r="http://schemas.openxmlformats.org/officeDocument/2006/relationships" r:blip="">
      <dgm:adjLst/>
    </dgm:shape>
    <dgm:constrLst>
      <dgm:constr type="w" for="ch" forName="picts" refType="w"/>
      <dgm:constr type="h" for="ch" forName="picts" refType="h" fact="0.93"/>
      <dgm:constr type="b" for="ch" forName="txLine" refType="h"/>
      <dgm:constr type="w" for="ch" forName="txLine" refType="w"/>
      <dgm:constr type="h" for="ch" forName="txLine" refType="h" fact="0.07"/>
      <dgm:constr type="userD" for="des" refType="h" fact="0.016"/>
    </dgm:constrLst>
    <dgm:forEach name="Name1" axis="self" ptType="parTrans">
      <dgm:forEach name="Name2" axis="self" ptType="sibTrans" st="2">
        <dgm:forEach name="imageRepeat" axis="self">
          <dgm:layoutNode name="imageRepeatNode" styleLbl="alignNode1">
            <dgm:alg type="sp"/>
            <dgm:shape xmlns:r="http://schemas.openxmlformats.org/officeDocument/2006/relationships" type="rect" r:blip="" blipPhldr="1">
              <dgm:adjLst/>
            </dgm:shape>
            <dgm:presOf axis="self"/>
          </dgm:layoutNode>
        </dgm:forEach>
      </dgm:forEach>
    </dgm:forEach>
    <dgm:layoutNode name="picts">
      <dgm:alg type="composite"/>
      <dgm:shape xmlns:r="http://schemas.openxmlformats.org/officeDocument/2006/relationships" r:blip="">
        <dgm:adjLst/>
      </dgm:shape>
      <dgm:choose name="Name3">
        <dgm:if name="Name4" func="var" arg="dir" op="equ" val="norm">
          <dgm:constrLst>
            <dgm:constr type="userD"/>
            <dgm:constr type="w" for="ch" forName="space1" refType="h"/>
            <dgm:constr type="h" for="ch" forName="space1" refType="h"/>
            <dgm:constr type="r" for="ch" forName="space2" refType="w"/>
            <dgm:constr type="w" for="ch" forName="space2" refType="h" fact="0.608"/>
            <dgm:constr type="l" for="ch" forName="pictA1"/>
            <dgm:constr type="t" for="ch" forName="pictA1"/>
            <dgm:constr type="w" for="ch" forName="pictA1" refType="h"/>
            <dgm:constr type="h" for="ch" forName="pictA1" refType="h"/>
            <dgm:constr type="l" for="ch" forName="pictB1"/>
            <dgm:constr type="t" for="ch" forName="pictB1"/>
            <dgm:constr type="w" for="ch" forName="pictB1" refType="h"/>
            <dgm:constr type="h" for="ch" forName="pictB1" refType="h"/>
            <dgm:constr type="r" for="ch" forName="oneDotPict" refType="r" refFor="ch" refForName="pictA1"/>
            <dgm:constr type="b" for="ch" forName="oneDotPict" refType="b" refFor="ch" refForName="pictA1"/>
            <dgm:constr type="rOff" for="ch" forName="oneDotPict" refType="userD" fact="-1"/>
            <dgm:constr type="bOff" for="ch" forName="oneDotPict" refType="userD" fact="-1"/>
            <dgm:constr type="w" for="ch" forName="oneDotPict" refType="userD"/>
            <dgm:constr type="h" for="ch" forName="oneDotPict" refType="userD"/>
            <dgm:constr type="r" for="ch" forName="pictA2" refType="w"/>
            <dgm:constr type="t" for="ch" forName="pictA2"/>
            <dgm:constr type="w" for="ch" forName="pictA2" refType="h" fact="0.608"/>
            <dgm:constr type="h" for="ch" forName="pictA2" refType="h" fact="0.608"/>
            <dgm:constr type="r" for="ch" forName="pictB2" refType="w"/>
            <dgm:constr type="t" for="ch" forName="pictB2"/>
            <dgm:constr type="w" for="ch" forName="pictB2" refType="h" fact="0.608"/>
            <dgm:constr type="h" for="ch" forName="pictB2" refType="h" fact="0.608"/>
            <dgm:constr type="r" for="ch" forName="twoDotsPict" refType="r" refFor="ch" refForName="pictA2"/>
            <dgm:constr type="b" for="ch" forName="twoDotsPict" refType="b" refFor="ch" refForName="pictA2"/>
            <dgm:constr type="rOff" for="ch" forName="twoDotsPict" refType="userD" fact="-1"/>
            <dgm:constr type="bOff" for="ch" forName="twoDotsPict" refType="userD" fact="-1"/>
            <dgm:constr type="w" for="ch" forName="twoDotsPict" refType="userD" fact="2.5"/>
            <dgm:constr type="h" for="ch" forName="twoDotsPict" refType="userD"/>
            <dgm:constr type="r" for="ch" forName="pictA3" refType="w"/>
            <dgm:constr type="b" for="ch" forName="pictA3" refType="h"/>
            <dgm:constr type="w" for="ch" forName="pictA3" refType="h" fact="0.371"/>
            <dgm:constr type="h" for="ch" forName="pictA3" refType="h" fact="0.371"/>
            <dgm:constr type="r" for="ch" forName="pictB3" refType="w"/>
            <dgm:constr type="b" for="ch" forName="pictB3" refType="h"/>
            <dgm:constr type="w" for="ch" forName="pictB3" refType="h" fact="0.371"/>
            <dgm:constr type="h" for="ch" forName="pictB3" refType="h" fact="0.371"/>
            <dgm:constr type="r" for="ch" forName="threeDotsPict" refType="r" refFor="ch" refForName="pictA3"/>
            <dgm:constr type="b" for="ch" forName="threeDotsPict" refType="b" refFor="ch" refForName="pictA3"/>
            <dgm:constr type="rOff" for="ch" forName="threeDotsPict" refType="userD" fact="-1"/>
            <dgm:constr type="bOff" for="ch" forName="threeDotsPict" refType="userD" fact="-1"/>
            <dgm:constr type="w" for="ch" forName="threeDotsPict" refType="userD" fact="3.25"/>
            <dgm:constr type="h" for="ch" forName="threeDotsPict" refType="userD" fact="3.25"/>
            <dgm:constr type="l" for="ch" forName="pictA4" refType="l" refFor="ch" refForName="space2"/>
            <dgm:constr type="b" for="ch" forName="pictA4" refType="h"/>
            <dgm:constr type="w" for="ch" forName="pictA4" refType="h" fact="0.216"/>
            <dgm:constr type="h" for="ch" forName="pictA4" refType="h" fact="0.216"/>
            <dgm:constr type="l" for="ch" forName="pictB4" refType="l" refFor="ch" refForName="space2"/>
            <dgm:constr type="b" for="ch" forName="pictB4" refType="h"/>
            <dgm:constr type="w" for="ch" forName="pictB4" refType="h" fact="0.216"/>
            <dgm:constr type="h" for="ch" forName="pictB4" refType="h" fact="0.216"/>
            <dgm:constr type="r" for="ch" forName="fourDotsPict" refType="r" refFor="ch" refForName="pictA4"/>
            <dgm:constr type="b" for="ch" forName="fourDotsPict" refType="b" refFor="ch" refForName="pictA4"/>
            <dgm:constr type="rOff" for="ch" forName="fourDotsPict" refType="userD" fact="-1"/>
            <dgm:constr type="bOff" for="ch" forName="fourDotsPict" refType="userD" fact="-1"/>
            <dgm:constr type="w" for="ch" forName="fourDotsPict" refType="userD" fact="2.5"/>
            <dgm:constr type="h" for="ch" forName="fourDotsPict" refType="userD" fact="2.5"/>
            <dgm:constr type="l" for="ch" forName="pictA5" refType="l" refFor="ch" refForName="space2"/>
            <dgm:constr type="t" for="ch" forName="pictA5" refType="h" fact="0.629"/>
            <dgm:constr type="w" for="ch" forName="pictA5" refType="h" fact="0.216"/>
            <dgm:constr type="h" for="ch" forName="pictA5" refType="h" fact="0.133"/>
            <dgm:constr type="l" for="ch" forName="pictB5" refType="l" refFor="ch" refForName="space2"/>
            <dgm:constr type="t" for="ch" forName="pictB5" refType="h" fact="0.629"/>
            <dgm:constr type="w" for="ch" forName="pictB5" refType="h" fact="0.216"/>
            <dgm:constr type="h" for="ch" forName="pictB5" refType="h" fact="0.133"/>
            <dgm:constr type="r" for="ch" forName="fiveDotsPict" refType="r" refFor="ch" refForName="pictA5"/>
            <dgm:constr type="b" for="ch" forName="fiveDotsPict" refType="b" refFor="ch" refForName="pictA5"/>
            <dgm:constr type="rOff" for="ch" forName="fiveDotsPict" refType="userD" fact="-1"/>
            <dgm:constr type="bOff" for="ch" forName="fiveDotsPict" refType="userD" fact="-1"/>
            <dgm:constr type="w" for="ch" forName="fiveDotsPict" refType="userD" fact="3.25"/>
            <dgm:constr type="h" for="ch" forName="fiveDotsPict" refType="userD" fact="3.25"/>
          </dgm:constrLst>
        </dgm:if>
        <dgm:else name="Name5">
          <dgm:constrLst>
            <dgm:constr type="userD"/>
            <dgm:constr type="w" for="ch" forName="space1" refType="h"/>
            <dgm:constr type="h" for="ch" forName="space1" refType="h"/>
            <dgm:constr type="l" for="ch" forName="space2"/>
            <dgm:constr type="w" for="ch" forName="space2" refType="h" fact="0.608"/>
            <dgm:constr type="r" for="ch" forName="pictA1" refType="w"/>
            <dgm:constr type="t" for="ch" forName="pictA1"/>
            <dgm:constr type="w" for="ch" forName="pictA1" refType="h"/>
            <dgm:constr type="h" for="ch" forName="pictA1" refType="h"/>
            <dgm:constr type="r" for="ch" forName="pictB1" refType="w"/>
            <dgm:constr type="t" for="ch" forName="pictB1"/>
            <dgm:constr type="w" for="ch" forName="pictB1" refType="h"/>
            <dgm:constr type="h" for="ch" forName="pictB1" refType="h"/>
            <dgm:constr type="r" for="ch" forName="oneDotPict" refType="r" refFor="ch" refForName="pictA1"/>
            <dgm:constr type="b" for="ch" forName="oneDotPict" refType="b" refFor="ch" refForName="pictA1"/>
            <dgm:constr type="rOff" for="ch" forName="oneDotPict" refType="userD" fact="-1"/>
            <dgm:constr type="bOff" for="ch" forName="oneDotPict" refType="userD" fact="-1"/>
            <dgm:constr type="w" for="ch" forName="oneDotPict" refType="userD"/>
            <dgm:constr type="h" for="ch" forName="oneDotPict" refType="userD"/>
            <dgm:constr type="l" for="ch" forName="pictA2"/>
            <dgm:constr type="t" for="ch" forName="pictA2"/>
            <dgm:constr type="w" for="ch" forName="pictA2" refType="h" fact="0.608"/>
            <dgm:constr type="h" for="ch" forName="pictA2" refType="h" fact="0.608"/>
            <dgm:constr type="l" for="ch" forName="pictB2"/>
            <dgm:constr type="t" for="ch" forName="pictB2"/>
            <dgm:constr type="w" for="ch" forName="pictB2" refType="h" fact="0.608"/>
            <dgm:constr type="h" for="ch" forName="pictB2" refType="h" fact="0.608"/>
            <dgm:constr type="r" for="ch" forName="twoDotsPict" refType="r" refFor="ch" refForName="pictA2"/>
            <dgm:constr type="b" for="ch" forName="twoDotsPict" refType="b" refFor="ch" refForName="pictA2"/>
            <dgm:constr type="rOff" for="ch" forName="twoDotsPict" refType="userD" fact="-1"/>
            <dgm:constr type="bOff" for="ch" forName="twoDotsPict" refType="userD" fact="-1"/>
            <dgm:constr type="w" for="ch" forName="twoDotsPict" refType="userD" fact="2.5"/>
            <dgm:constr type="h" for="ch" forName="twoDotsPict" refType="userD"/>
            <dgm:constr type="l" for="ch" forName="pictA3"/>
            <dgm:constr type="b" for="ch" forName="pictA3" refType="h"/>
            <dgm:constr type="w" for="ch" forName="pictA3" refType="h" fact="0.371"/>
            <dgm:constr type="h" for="ch" forName="pictA3" refType="h" fact="0.371"/>
            <dgm:constr type="l" for="ch" forName="pictB3"/>
            <dgm:constr type="b" for="ch" forName="pictB3" refType="h"/>
            <dgm:constr type="w" for="ch" forName="pictB3" refType="h" fact="0.371"/>
            <dgm:constr type="h" for="ch" forName="pictB3" refType="h" fact="0.371"/>
            <dgm:constr type="r" for="ch" forName="threeDotsPict" refType="r" refFor="ch" refForName="pictA3"/>
            <dgm:constr type="b" for="ch" forName="threeDotsPict" refType="b" refFor="ch" refForName="pictA3"/>
            <dgm:constr type="rOff" for="ch" forName="threeDotsPict" refType="userD" fact="-1"/>
            <dgm:constr type="bOff" for="ch" forName="threeDotsPict" refType="userD" fact="-1"/>
            <dgm:constr type="w" for="ch" forName="threeDotsPict" refType="userD" fact="3.25"/>
            <dgm:constr type="h" for="ch" forName="threeDotsPict" refType="userD" fact="3.25"/>
            <dgm:constr type="r" for="ch" forName="pictA4" refType="r" refFor="ch" refForName="space2"/>
            <dgm:constr type="b" for="ch" forName="pictA4" refType="h"/>
            <dgm:constr type="w" for="ch" forName="pictA4" refType="h" fact="0.216"/>
            <dgm:constr type="h" for="ch" forName="pictA4" refType="h" fact="0.216"/>
            <dgm:constr type="r" for="ch" forName="pictB4" refType="r" refFor="ch" refForName="space2"/>
            <dgm:constr type="b" for="ch" forName="pictB4" refType="h"/>
            <dgm:constr type="w" for="ch" forName="pictB4" refType="h" fact="0.216"/>
            <dgm:constr type="h" for="ch" forName="pictB4" refType="h" fact="0.216"/>
            <dgm:constr type="r" for="ch" forName="fourDotsPict" refType="r" refFor="ch" refForName="pictA4"/>
            <dgm:constr type="b" for="ch" forName="fourDotsPict" refType="b" refFor="ch" refForName="pictA4"/>
            <dgm:constr type="rOff" for="ch" forName="fourDotsPict" refType="userD" fact="-1"/>
            <dgm:constr type="bOff" for="ch" forName="fourDotsPict" refType="userD" fact="-1"/>
            <dgm:constr type="w" for="ch" forName="fourDotsPict" refType="userD" fact="2.5"/>
            <dgm:constr type="h" for="ch" forName="fourDotsPict" refType="userD" fact="2.5"/>
            <dgm:constr type="r" for="ch" forName="pictA5" refType="r" refFor="ch" refForName="space2"/>
            <dgm:constr type="t" for="ch" forName="pictA5" refType="h" fact="0.629"/>
            <dgm:constr type="w" for="ch" forName="pictA5" refType="h" fact="0.216"/>
            <dgm:constr type="h" for="ch" forName="pictA5" refType="h" fact="0.133"/>
            <dgm:constr type="r" for="ch" forName="pictB5" refType="r" refFor="ch" refForName="space2"/>
            <dgm:constr type="t" for="ch" forName="pictB5" refType="h" fact="0.629"/>
            <dgm:constr type="w" for="ch" forName="pictB5" refType="h" fact="0.216"/>
            <dgm:constr type="h" for="ch" forName="pictB5" refType="h" fact="0.133"/>
            <dgm:constr type="r" for="ch" forName="fiveDotsPict" refType="r" refFor="ch" refForName="pictA5"/>
            <dgm:constr type="b" for="ch" forName="fiveDotsPict" refType="b" refFor="ch" refForName="pictA5"/>
            <dgm:constr type="rOff" for="ch" forName="fiveDotsPict" refType="userD" fact="-1"/>
            <dgm:constr type="bOff" for="ch" forName="fiveDotsPict" refType="userD" fact="-1"/>
            <dgm:constr type="w" for="ch" forName="fiveDotsPict" refType="userD" fact="3.25"/>
            <dgm:constr type="h" for="ch" forName="fiveDotsPict" refType="userD" fact="3.25"/>
          </dgm:constrLst>
        </dgm:else>
      </dgm:choose>
      <dgm:layoutNode name="space1">
        <dgm:alg type="sp"/>
        <dgm:shape xmlns:r="http://schemas.openxmlformats.org/officeDocument/2006/relationships" r:blip="">
          <dgm:adjLst/>
        </dgm:shape>
      </dgm:layoutNode>
      <dgm:layoutNode name="space2">
        <dgm:alg type="sp"/>
        <dgm:shape xmlns:r="http://schemas.openxmlformats.org/officeDocument/2006/relationships" r:blip="">
          <dgm:adjLst/>
        </dgm:shape>
      </dgm:layoutNode>
      <dgm:choose name="Name6">
        <dgm:if name="Name7" axis="ch" ptType="node" func="cnt" op="gte" val="1">
          <dgm:forEach name="Name8" axis="ch" ptType="sibTrans" hideLastTrans="0" cnt="1">
            <dgm:layoutNode name="pictA1">
              <dgm:alg type="sp"/>
              <dgm:shape xmlns:r="http://schemas.openxmlformats.org/officeDocument/2006/relationships" r:blip="">
                <dgm:adjLst/>
              </dgm:shape>
              <dgm:presOf/>
              <dgm:forEach name="Name9" ref="imageRepeat"/>
            </dgm:layoutNode>
            <dgm:layoutNode name="oneDot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Pict_11" refType="userD"/>
                <dgm:constr type="h" for="ch" forName="dotPict_11" refType="userD"/>
              </dgm:constrLst>
              <dgm:layoutNode name="dotPict_1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10">
          <dgm:layoutNode name="pictB1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  <dgm:choose name="Name11">
        <dgm:if name="Name12" axis="ch" ptType="node" func="cnt" op="gte" val="2">
          <dgm:forEach name="Name13" axis="ch" ptType="sibTrans" hideLastTrans="0" st="2" cnt="1">
            <dgm:layoutNode name="pictA2">
              <dgm:alg type="sp"/>
              <dgm:shape xmlns:r="http://schemas.openxmlformats.org/officeDocument/2006/relationships" r:blip="">
                <dgm:adjLst/>
              </dgm:shape>
              <dgm:presOf/>
              <dgm:forEach name="Name14" ref="imageRepeat"/>
            </dgm:layoutNode>
            <dgm:layoutNode name="twoDots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Pict_21" refType="userD"/>
                <dgm:constr type="h" for="ch" forName="dotPict_21" refType="userD"/>
                <dgm:constr type="l" for="ch" forName="dotPict_22" refType="userD" fact="1.5"/>
                <dgm:constr type="w" for="ch" forName="dotPict_22" refType="userD"/>
                <dgm:constr type="h" for="ch" forName="dotPict_22" refType="userD"/>
              </dgm:constrLst>
              <dgm:layoutNode name="dotPict_2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2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15">
          <dgm:layoutNode name="pictB2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  <dgm:choose name="Name16">
        <dgm:if name="Name17" axis="ch" ptType="node" func="cnt" op="gte" val="3">
          <dgm:forEach name="Name18" axis="ch" ptType="sibTrans" hideLastTrans="0" st="3" cnt="1">
            <dgm:layoutNode name="pictA3">
              <dgm:alg type="sp"/>
              <dgm:shape xmlns:r="http://schemas.openxmlformats.org/officeDocument/2006/relationships" r:blip="">
                <dgm:adjLst/>
              </dgm:shape>
              <dgm:presOf/>
              <dgm:forEach name="Name19" ref="imageRepeat"/>
            </dgm:layoutNode>
            <dgm:layoutNode name="threeDots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l" for="ch" forName="dotPict_31"/>
                <dgm:constr type="t" for="ch" forName="dotPict_31" refType="userD" fact="2.25"/>
                <dgm:constr type="w" for="ch" forName="dotPict_31" refType="userD"/>
                <dgm:constr type="h" for="ch" forName="dotPict_31" refType="userD"/>
                <dgm:constr type="l" for="ch" forName="dotPict_32" refType="userD" fact="1.125"/>
                <dgm:constr type="t" for="ch" forName="dotPict_32" refType="userD" fact="1.125"/>
                <dgm:constr type="w" for="ch" forName="dotPict_32" refType="userD"/>
                <dgm:constr type="h" for="ch" forName="dotPict_32" refType="userD"/>
                <dgm:constr type="l" for="ch" forName="dotPict_33" refType="userD" fact="2.25"/>
                <dgm:constr type="t" for="ch" forName="dotPict_33"/>
                <dgm:constr type="w" for="ch" forName="dotPict_33" refType="userD"/>
                <dgm:constr type="h" for="ch" forName="dotPict_33" refType="userD"/>
              </dgm:constrLst>
              <dgm:layoutNode name="dotPict_3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3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3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20">
          <dgm:layoutNode name="pictB3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  <dgm:choose name="Name21">
        <dgm:if name="Name22" axis="ch" ptType="node" func="cnt" op="gte" val="4">
          <dgm:forEach name="Name23" axis="ch" ptType="sibTrans" hideLastTrans="0" st="4" cnt="1">
            <dgm:layoutNode name="pictA4">
              <dgm:alg type="sp"/>
              <dgm:shape xmlns:r="http://schemas.openxmlformats.org/officeDocument/2006/relationships" r:blip="">
                <dgm:adjLst/>
              </dgm:shape>
              <dgm:presOf/>
              <dgm:forEach name="Name24" ref="imageRepeat"/>
            </dgm:layoutNode>
            <dgm:layoutNode name="fourDots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Pict_41" refType="userD"/>
                <dgm:constr type="h" for="ch" forName="dotPict_41" refType="userD"/>
                <dgm:constr type="l" for="ch" forName="dotPict_42" refType="userD" fact="1.5"/>
                <dgm:constr type="w" for="ch" forName="dotPict_42" refType="userD"/>
                <dgm:constr type="h" for="ch" forName="dotPict_42" refType="userD"/>
                <dgm:constr type="t" for="ch" forName="dotPict_43" refType="userD" fact="1.5"/>
                <dgm:constr type="w" for="ch" forName="dotPict_43" refType="userD"/>
                <dgm:constr type="h" for="ch" forName="dotPict_43" refType="userD"/>
                <dgm:constr type="l" for="ch" forName="dotPict_44" refType="userD" fact="1.5"/>
                <dgm:constr type="t" for="ch" forName="dotPict_44" refType="userD" fact="1.5"/>
                <dgm:constr type="w" for="ch" forName="dotPict_44" refType="userD"/>
                <dgm:constr type="h" for="ch" forName="dotPict_44" refType="userD"/>
              </dgm:constrLst>
              <dgm:layoutNode name="dotPict_4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4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4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44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25">
          <dgm:layoutNode name="pictB4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  <dgm:choose name="Name26">
        <dgm:if name="Name27" axis="ch" ptType="node" func="cnt" op="gte" val="5">
          <dgm:forEach name="Name28" axis="ch" ptType="sibTrans" hideLastTrans="0" st="5" cnt="1">
            <dgm:layoutNode name="pictA5">
              <dgm:alg type="sp"/>
              <dgm:shape xmlns:r="http://schemas.openxmlformats.org/officeDocument/2006/relationships" r:blip="">
                <dgm:adjLst/>
              </dgm:shape>
              <dgm:presOf/>
              <dgm:forEach name="Name29" ref="imageRepeat"/>
            </dgm:layoutNode>
            <dgm:layoutNode name="fiveDots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l" for="ch" forName="dotPict_51"/>
                <dgm:constr type="t" for="ch" forName="dotPict_51" refType="userD" fact="2.25"/>
                <dgm:constr type="w" for="ch" forName="dotPict_51" refType="userD"/>
                <dgm:constr type="h" for="ch" forName="dotPict_51" refType="userD"/>
                <dgm:constr type="l" for="ch" forName="dotPict_52" refType="userD" fact="1.125"/>
                <dgm:constr type="t" for="ch" forName="dotPict_52" refType="userD" fact="1.125"/>
                <dgm:constr type="w" for="ch" forName="dotPict_52" refType="userD"/>
                <dgm:constr type="h" for="ch" forName="dotPict_52" refType="userD"/>
                <dgm:constr type="l" for="ch" forName="dotPict_53" refType="userD" fact="2.25"/>
                <dgm:constr type="t" for="ch" forName="dotPict_53"/>
                <dgm:constr type="w" for="ch" forName="dotPict_53" refType="userD"/>
                <dgm:constr type="h" for="ch" forName="dotPict_53" refType="userD"/>
                <dgm:constr type="l" for="ch" forName="dotPict_54"/>
                <dgm:constr type="t" for="ch" forName="dotPict_54"/>
                <dgm:constr type="w" for="ch" forName="dotPict_54" refType="userD"/>
                <dgm:constr type="h" for="ch" forName="dotPict_54" refType="userD"/>
                <dgm:constr type="l" for="ch" forName="dotPict_55" refType="userD" fact="2.25"/>
                <dgm:constr type="t" for="ch" forName="dotPict_55" refType="userD" fact="2.25"/>
                <dgm:constr type="w" for="ch" forName="dotPict_55" refType="userD"/>
                <dgm:constr type="h" for="ch" forName="dotPict_55" refType="userD"/>
              </dgm:constrLst>
              <dgm:layoutNode name="dotPict_5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5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5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54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55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30">
          <dgm:layoutNode name="pictB5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</dgm:layoutNode>
    <dgm:layoutNode name="txLine">
      <dgm:choose name="Name31">
        <dgm:if name="Name32" func="var" arg="dir" op="equ" val="norm">
          <dgm:alg type="lin">
            <dgm:param type="horzAlign" val="r"/>
          </dgm:alg>
        </dgm:if>
        <dgm:else name="Name33">
          <dgm:alg type="lin">
            <dgm:param type="horzAlign" val="l"/>
            <dgm:param type="linDir" val="fromR"/>
          </dgm:alg>
        </dgm:else>
      </dgm:choose>
      <dgm:constrLst>
        <dgm:constr type="primFontSz" for="ch" ptType="node" op="equ" val="65"/>
        <dgm:constr type="w" for="ch" ptType="node" refType="primFontSz" refFor="ch" refPtType="node" fact="0.5"/>
        <dgm:constr type="h" for="ch" ptType="node" refType="h"/>
      </dgm:constrLst>
      <dgm:ruleLst>
        <dgm:rule type="primFontSz" for="ch" ptType="node" val="5" fact="NaN" max="NaN"/>
      </dgm:ruleLst>
      <dgm:forEach name="Name34" axis="ch" ptType="node">
        <dgm:choose name="Name35">
          <dgm:if name="Name36" axis="self" ptType="node" func="pos" op="equ" val="1">
            <dgm:layoutNode name="oneDot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Tx_11" refType="userD"/>
                <dgm:constr type="h" for="ch" forName="dotTx_11" refType="userD"/>
              </dgm:constrLst>
              <dgm:layoutNode name="dotTx_1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37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if name="Name38" axis="self" ptType="node" func="pos" op="equ" val="2">
            <dgm:layoutNode name="twoDots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Tx_21" refType="userD"/>
                <dgm:constr type="h" for="ch" forName="dotTx_21" refType="userD"/>
                <dgm:constr type="l" for="ch" forName="dotTx_22" refType="userD" fact="1.5"/>
                <dgm:constr type="w" for="ch" forName="dotTx_22" refType="userD"/>
                <dgm:constr type="h" for="ch" forName="dotTx_22" refType="userD"/>
              </dgm:constrLst>
              <dgm:layoutNode name="dotTx_2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2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39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if name="Name40" axis="self" ptType="node" func="pos" op="equ" val="3">
            <dgm:layoutNode name="threeDots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l" for="ch" forName="dotTx_31"/>
                <dgm:constr type="t" for="ch" forName="dotTx_31" refType="userD" fact="2.25"/>
                <dgm:constr type="w" for="ch" forName="dotTx_31" refType="userD"/>
                <dgm:constr type="h" for="ch" forName="dotTx_31" refType="userD"/>
                <dgm:constr type="l" for="ch" forName="dotTx_32" refType="userD" fact="1.125"/>
                <dgm:constr type="t" for="ch" forName="dotTx_32" refType="userD" fact="1.125"/>
                <dgm:constr type="w" for="ch" forName="dotTx_32" refType="userD"/>
                <dgm:constr type="h" for="ch" forName="dotTx_32" refType="userD"/>
                <dgm:constr type="l" for="ch" forName="dotTx_33" refType="userD" fact="2.25"/>
                <dgm:constr type="t" for="ch" forName="dotTx_33"/>
                <dgm:constr type="w" for="ch" forName="dotTx_33" refType="userD"/>
                <dgm:constr type="h" for="ch" forName="dotTx_33" refType="userD"/>
              </dgm:constrLst>
              <dgm:layoutNode name="dotTx_3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3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3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41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if name="Name42" axis="self" ptType="node" func="pos" op="equ" val="4">
            <dgm:layoutNode name="fourDots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Tx_41" refType="userD"/>
                <dgm:constr type="h" for="ch" forName="dotTx_41" refType="userD"/>
                <dgm:constr type="l" for="ch" forName="dotTx_42" refType="userD" fact="1.5"/>
                <dgm:constr type="w" for="ch" forName="dotTx_42" refType="userD"/>
                <dgm:constr type="h" for="ch" forName="dotTx_42" refType="userD"/>
                <dgm:constr type="t" for="ch" forName="dotTx_43" refType="userD" fact="1.5"/>
                <dgm:constr type="w" for="ch" forName="dotTx_43" refType="userD"/>
                <dgm:constr type="h" for="ch" forName="dotTx_43" refType="userD"/>
                <dgm:constr type="l" for="ch" forName="dotTx_44" refType="userD" fact="1.5"/>
                <dgm:constr type="t" for="ch" forName="dotTx_44" refType="userD" fact="1.5"/>
                <dgm:constr type="w" for="ch" forName="dotTx_44" refType="userD"/>
                <dgm:constr type="h" for="ch" forName="dotTx_44" refType="userD"/>
              </dgm:constrLst>
              <dgm:layoutNode name="dotTx_4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4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4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44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43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if name="Name44" axis="self" ptType="node" func="pos" op="equ" val="5">
            <dgm:layoutNode name="fiveDots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l" for="ch" forName="dotTx_51"/>
                <dgm:constr type="t" for="ch" forName="dotTx_51" refType="userD" fact="2.25"/>
                <dgm:constr type="w" for="ch" forName="dotTx_51" refType="userD"/>
                <dgm:constr type="h" for="ch" forName="dotTx_51" refType="userD"/>
                <dgm:constr type="l" for="ch" forName="dotTx_52" refType="userD" fact="1.125"/>
                <dgm:constr type="t" for="ch" forName="dotTx_52" refType="userD" fact="1.125"/>
                <dgm:constr type="w" for="ch" forName="dotTx_52" refType="userD"/>
                <dgm:constr type="h" for="ch" forName="dotTx_52" refType="userD"/>
                <dgm:constr type="l" for="ch" forName="dotTx_53" refType="userD" fact="2.25"/>
                <dgm:constr type="t" for="ch" forName="dotTx_53"/>
                <dgm:constr type="w" for="ch" forName="dotTx_53" refType="userD"/>
                <dgm:constr type="h" for="ch" forName="dotTx_53" refType="userD"/>
                <dgm:constr type="l" for="ch" forName="dotTx_54"/>
                <dgm:constr type="t" for="ch" forName="dotTx_54"/>
                <dgm:constr type="w" for="ch" forName="dotTx_54" refType="userD"/>
                <dgm:constr type="h" for="ch" forName="dotTx_54" refType="userD"/>
                <dgm:constr type="l" for="ch" forName="dotTx_55" refType="userD" fact="2.25"/>
                <dgm:constr type="t" for="ch" forName="dotTx_55" refType="userD" fact="2.25"/>
                <dgm:constr type="w" for="ch" forName="dotTx_55" refType="userD"/>
                <dgm:constr type="h" for="ch" forName="dotTx_55" refType="userD"/>
              </dgm:constrLst>
              <dgm:layoutNode name="dotTx_5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5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5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54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55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45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else name="Name46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AFDFB7F-3B16-423F-A8D7-D22021F721EF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9FABF47-366B-4C99-9A83-1547ECA43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555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FABF47-366B-4C99-9A83-1547ECA430C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973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FCCD-7357-4BFB-9B0B-3345B3DA3C43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DD15-B0CF-445F-B5E6-938871D37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38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FCCD-7357-4BFB-9B0B-3345B3DA3C43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DD15-B0CF-445F-B5E6-938871D3725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"/>
            <a:ext cx="291084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727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FCCD-7357-4BFB-9B0B-3345B3DA3C43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DD15-B0CF-445F-B5E6-938871D3725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"/>
            <a:ext cx="291084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723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200" b="1">
                <a:solidFill>
                  <a:srgbClr val="820A1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FCCD-7357-4BFB-9B0B-3345B3DA3C43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DD15-B0CF-445F-B5E6-938871D3725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"/>
            <a:ext cx="291084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284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FCCD-7357-4BFB-9B0B-3345B3DA3C43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DD15-B0CF-445F-B5E6-938871D37253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"/>
            <a:ext cx="291084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834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FCCD-7357-4BFB-9B0B-3345B3DA3C43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DD15-B0CF-445F-B5E6-938871D37253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"/>
            <a:ext cx="291084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080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FCCD-7357-4BFB-9B0B-3345B3DA3C43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DD15-B0CF-445F-B5E6-938871D37253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"/>
            <a:ext cx="291084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051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FCCD-7357-4BFB-9B0B-3345B3DA3C43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DD15-B0CF-445F-B5E6-938871D3725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"/>
            <a:ext cx="291084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797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FCCD-7357-4BFB-9B0B-3345B3DA3C43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DD15-B0CF-445F-B5E6-938871D3725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"/>
            <a:ext cx="291084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314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FCCD-7357-4BFB-9B0B-3345B3DA3C43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DD15-B0CF-445F-B5E6-938871D3725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"/>
            <a:ext cx="291084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654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FCCD-7357-4BFB-9B0B-3345B3DA3C43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DD15-B0CF-445F-B5E6-938871D3725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"/>
            <a:ext cx="291084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917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c_spfld_bgnd_pencil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1051560"/>
            <a:ext cx="6934200" cy="1737360"/>
          </a:xfrm>
        </p:spPr>
        <p:txBody>
          <a:bodyPr>
            <a:noAutofit/>
          </a:bodyPr>
          <a:lstStyle>
            <a:lvl1pPr>
              <a:lnSpc>
                <a:spcPts val="4800"/>
              </a:lnSpc>
              <a:defRPr sz="4800" b="1" i="0">
                <a:solidFill>
                  <a:srgbClr val="09435B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2971800"/>
            <a:ext cx="6934200" cy="822960"/>
          </a:xfrm>
        </p:spPr>
        <p:txBody>
          <a:bodyPr>
            <a:normAutofit/>
          </a:bodyPr>
          <a:lstStyle>
            <a:lvl1pPr marL="0" indent="0" algn="ctr">
              <a:buNone/>
              <a:defRPr sz="2800" b="1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9" name="Picture 8" descr="shc_spfld_color_stack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5099538"/>
            <a:ext cx="2834640" cy="981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83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991"/>
          <a:stretch/>
        </p:blipFill>
        <p:spPr>
          <a:xfrm>
            <a:off x="2437" y="0"/>
            <a:ext cx="100609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8530" y="228600"/>
            <a:ext cx="7754471" cy="594042"/>
          </a:xfrm>
        </p:spPr>
        <p:txBody>
          <a:bodyPr>
            <a:noAutofit/>
          </a:bodyPr>
          <a:lstStyle>
            <a:lvl1pPr algn="l">
              <a:defRPr sz="3600" b="1">
                <a:solidFill>
                  <a:srgbClr val="09435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143000"/>
            <a:ext cx="7772400" cy="5303520"/>
          </a:xfrm>
        </p:spPr>
        <p:txBody>
          <a:bodyPr>
            <a:normAutofit/>
          </a:bodyPr>
          <a:lstStyle>
            <a:lvl1pPr>
              <a:lnSpc>
                <a:spcPts val="2500"/>
              </a:lnSpc>
              <a:buClr>
                <a:srgbClr val="09435B"/>
              </a:buClr>
              <a:defRPr sz="2400"/>
            </a:lvl1pPr>
            <a:lvl2pPr>
              <a:buClr>
                <a:srgbClr val="820A1E"/>
              </a:buClr>
              <a:defRPr sz="2000"/>
            </a:lvl2pPr>
            <a:lvl3pPr>
              <a:buClr>
                <a:srgbClr val="09435B"/>
              </a:buCl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53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" y="0"/>
            <a:ext cx="9139124" cy="68579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1051560"/>
            <a:ext cx="6934200" cy="1737360"/>
          </a:xfrm>
        </p:spPr>
        <p:txBody>
          <a:bodyPr>
            <a:noAutofit/>
          </a:bodyPr>
          <a:lstStyle>
            <a:lvl1pPr>
              <a:lnSpc>
                <a:spcPts val="4800"/>
              </a:lnSpc>
              <a:defRPr sz="4800" b="1" i="0">
                <a:solidFill>
                  <a:srgbClr val="29B1BD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2971800"/>
            <a:ext cx="6934200" cy="822960"/>
          </a:xfrm>
        </p:spPr>
        <p:txBody>
          <a:bodyPr>
            <a:normAutofit/>
          </a:bodyPr>
          <a:lstStyle>
            <a:lvl1pPr marL="0" indent="0" algn="ctr">
              <a:buNone/>
              <a:defRPr sz="2800" b="1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8" name="Picture 7" descr="shc_spfld_color_stack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5099538"/>
            <a:ext cx="2834640" cy="981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80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37" y="0"/>
            <a:ext cx="100609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8530" y="228600"/>
            <a:ext cx="7754471" cy="594042"/>
          </a:xfrm>
        </p:spPr>
        <p:txBody>
          <a:bodyPr>
            <a:noAutofit/>
          </a:bodyPr>
          <a:lstStyle>
            <a:lvl1pPr algn="l">
              <a:defRPr sz="3600" b="1">
                <a:solidFill>
                  <a:srgbClr val="29B1B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143000"/>
            <a:ext cx="7772400" cy="5303520"/>
          </a:xfrm>
        </p:spPr>
        <p:txBody>
          <a:bodyPr>
            <a:normAutofit/>
          </a:bodyPr>
          <a:lstStyle>
            <a:lvl1pPr>
              <a:lnSpc>
                <a:spcPts val="2500"/>
              </a:lnSpc>
              <a:buClr>
                <a:srgbClr val="29B1BD"/>
              </a:buClr>
              <a:defRPr sz="2400"/>
            </a:lvl1pPr>
            <a:lvl2pPr>
              <a:buClr>
                <a:srgbClr val="820A1E"/>
              </a:buClr>
              <a:defRPr sz="2000"/>
            </a:lvl2pPr>
            <a:lvl3pPr>
              <a:buClr>
                <a:srgbClr val="29B1BD"/>
              </a:buCl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513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0"/>
            <a:ext cx="9139122" cy="68579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1051560"/>
            <a:ext cx="6934200" cy="1737360"/>
          </a:xfrm>
        </p:spPr>
        <p:txBody>
          <a:bodyPr>
            <a:noAutofit/>
          </a:bodyPr>
          <a:lstStyle>
            <a:lvl1pPr>
              <a:lnSpc>
                <a:spcPts val="4800"/>
              </a:lnSpc>
              <a:defRPr sz="4800" b="1" i="0">
                <a:solidFill>
                  <a:srgbClr val="09435B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2971800"/>
            <a:ext cx="6934200" cy="822960"/>
          </a:xfrm>
        </p:spPr>
        <p:txBody>
          <a:bodyPr>
            <a:normAutofit/>
          </a:bodyPr>
          <a:lstStyle>
            <a:lvl1pPr marL="0" indent="0" algn="ctr">
              <a:buNone/>
              <a:defRPr sz="2800" b="1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8" name="Picture 7" descr="shc_spfld_color_stack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5099538"/>
            <a:ext cx="2834640" cy="981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74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8530" y="228600"/>
            <a:ext cx="7754471" cy="594042"/>
          </a:xfrm>
        </p:spPr>
        <p:txBody>
          <a:bodyPr>
            <a:noAutofit/>
          </a:bodyPr>
          <a:lstStyle>
            <a:lvl1pPr algn="l">
              <a:defRPr sz="3600" b="1">
                <a:solidFill>
                  <a:srgbClr val="09435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143000"/>
            <a:ext cx="7772400" cy="5303520"/>
          </a:xfrm>
        </p:spPr>
        <p:txBody>
          <a:bodyPr>
            <a:normAutofit/>
          </a:bodyPr>
          <a:lstStyle>
            <a:lvl1pPr>
              <a:lnSpc>
                <a:spcPts val="2500"/>
              </a:lnSpc>
              <a:buClr>
                <a:srgbClr val="09435B"/>
              </a:buClr>
              <a:defRPr sz="2400"/>
            </a:lvl1pPr>
            <a:lvl2pPr>
              <a:buClr>
                <a:srgbClr val="820A1E"/>
              </a:buClr>
              <a:defRPr sz="2000"/>
            </a:lvl2pPr>
            <a:lvl3pPr>
              <a:buClr>
                <a:srgbClr val="09435B"/>
              </a:buCl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37" y="0"/>
            <a:ext cx="10060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34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0" y="274638"/>
            <a:ext cx="5638800" cy="1020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BFCCD-7357-4BFB-9B0B-3345B3DA3C43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3DD15-B0CF-445F-B5E6-938871D3725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"/>
            <a:ext cx="291084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313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rgbClr val="820A1E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846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015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846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363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846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124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9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229600" cy="1470025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rgbClr val="820A1E"/>
                </a:solidFill>
              </a:rPr>
              <a:t>Inpatient Rehabilitation Services</a:t>
            </a:r>
            <a:br>
              <a:rPr lang="en-US" sz="3200" b="1" dirty="0" smtClean="0">
                <a:solidFill>
                  <a:srgbClr val="820A1E"/>
                </a:solidFill>
              </a:rPr>
            </a:br>
            <a:r>
              <a:rPr lang="en-US" sz="3200" b="1" dirty="0" smtClean="0">
                <a:solidFill>
                  <a:srgbClr val="820A1E"/>
                </a:solidFill>
              </a:rPr>
              <a:t>at </a:t>
            </a:r>
            <a:br>
              <a:rPr lang="en-US" sz="3200" b="1" dirty="0" smtClean="0">
                <a:solidFill>
                  <a:srgbClr val="820A1E"/>
                </a:solidFill>
              </a:rPr>
            </a:br>
            <a:r>
              <a:rPr lang="en-US" sz="3200" b="1" dirty="0" smtClean="0">
                <a:solidFill>
                  <a:srgbClr val="820A1E"/>
                </a:solidFill>
              </a:rPr>
              <a:t>Shriners Hospitals for Children—Springfield</a:t>
            </a:r>
            <a:endParaRPr lang="en-US" sz="3200" b="1" baseline="30000" dirty="0">
              <a:solidFill>
                <a:srgbClr val="820A1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5486400"/>
            <a:ext cx="8229600" cy="838200"/>
          </a:xfrm>
        </p:spPr>
        <p:txBody>
          <a:bodyPr>
            <a:normAutofit/>
          </a:bodyPr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3733800"/>
            <a:ext cx="8229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chemeClr val="bg1">
                    <a:lumMod val="65000"/>
                  </a:schemeClr>
                </a:solidFill>
              </a:rPr>
              <a:t>Medical Home Meeting</a:t>
            </a:r>
          </a:p>
          <a:p>
            <a:pPr algn="ctr"/>
            <a:r>
              <a:rPr lang="en-US" sz="2800" i="1" dirty="0" smtClean="0">
                <a:solidFill>
                  <a:schemeClr val="bg1">
                    <a:lumMod val="65000"/>
                  </a:schemeClr>
                </a:solidFill>
              </a:rPr>
              <a:t>9/11/18</a:t>
            </a:r>
            <a:endParaRPr lang="en-US" sz="2800" i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06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>
                <a:solidFill>
                  <a:srgbClr val="820A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2016-2020 Strategic 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534399" cy="4991100"/>
          </a:xfrm>
        </p:spPr>
        <p:txBody>
          <a:bodyPr>
            <a:normAutofit fontScale="62500" lnSpcReduction="20000"/>
          </a:bodyPr>
          <a:lstStyle/>
          <a:p>
            <a:r>
              <a:rPr lang="en-US" b="1" i="1" dirty="0"/>
              <a:t>Develop the market-leading pediatric orthopaedic program in Western </a:t>
            </a:r>
            <a:r>
              <a:rPr lang="en-US" b="1" i="1" dirty="0" smtClean="0"/>
              <a:t>Massachusetts</a:t>
            </a:r>
            <a:endParaRPr lang="en-US" b="1" i="1" dirty="0"/>
          </a:p>
          <a:p>
            <a:r>
              <a:rPr lang="en-US" b="1" dirty="0" smtClean="0">
                <a:solidFill>
                  <a:srgbClr val="820A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Strengthen </a:t>
            </a:r>
            <a:r>
              <a:rPr lang="en-US" b="1" dirty="0">
                <a:solidFill>
                  <a:srgbClr val="820A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b="1" dirty="0" smtClean="0">
                <a:solidFill>
                  <a:srgbClr val="820A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 Services</a:t>
            </a:r>
          </a:p>
          <a:p>
            <a:pPr lvl="1">
              <a:buClr>
                <a:srgbClr val="820A1E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rthopaedics</a:t>
            </a:r>
          </a:p>
          <a:p>
            <a:pPr lvl="1">
              <a:buClr>
                <a:srgbClr val="820A1E"/>
              </a:buClr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Complex spine</a:t>
            </a:r>
          </a:p>
          <a:p>
            <a:pPr lvl="1">
              <a:buClr>
                <a:srgbClr val="820A1E"/>
              </a:buClr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Neuromuscular</a:t>
            </a:r>
          </a:p>
          <a:p>
            <a:pPr lvl="1">
              <a:buClr>
                <a:srgbClr val="820A1E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Chest wall deformity</a:t>
            </a:r>
          </a:p>
          <a:p>
            <a:pPr lvl="1">
              <a:buClr>
                <a:srgbClr val="820A1E"/>
              </a:buClr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Cleft lip and palate</a:t>
            </a:r>
          </a:p>
          <a:p>
            <a:pPr lvl="1">
              <a:buClr>
                <a:srgbClr val="820A1E"/>
              </a:buClr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Rheumatology</a:t>
            </a:r>
          </a:p>
          <a:p>
            <a:pPr marL="457200" lvl="1" indent="0">
              <a:buClr>
                <a:srgbClr val="820A1E"/>
              </a:buClr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b="1" dirty="0" smtClean="0">
                <a:solidFill>
                  <a:srgbClr val="820A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Expand Specialty Services</a:t>
            </a:r>
            <a:endParaRPr lang="en-US" b="1" dirty="0">
              <a:solidFill>
                <a:srgbClr val="820A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820A1E"/>
              </a:buClr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Complex spine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</a:p>
          <a:p>
            <a:pPr lvl="1">
              <a:buClr>
                <a:srgbClr val="820A1E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Sports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health and medicine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820A1E"/>
              </a:buClr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Developmental medicine</a:t>
            </a:r>
          </a:p>
          <a:p>
            <a:pPr lvl="1">
              <a:buClr>
                <a:srgbClr val="820A1E"/>
              </a:buClr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Fracture care clinic</a:t>
            </a:r>
          </a:p>
          <a:p>
            <a:pPr lvl="1">
              <a:buClr>
                <a:srgbClr val="820A1E"/>
              </a:buClr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Pediatric urology program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820A1E"/>
              </a:buClr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Inpatient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rehabilitation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3" r="11289"/>
          <a:stretch/>
        </p:blipFill>
        <p:spPr>
          <a:xfrm>
            <a:off x="5753096" y="4490255"/>
            <a:ext cx="1028700" cy="1713309"/>
          </a:xfrm>
          <a:ln>
            <a:solidFill>
              <a:srgbClr val="820A1E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87"/>
          <a:stretch/>
        </p:blipFill>
        <p:spPr>
          <a:xfrm>
            <a:off x="6896101" y="4572535"/>
            <a:ext cx="1783080" cy="1475573"/>
          </a:xfrm>
          <a:prstGeom prst="rect">
            <a:avLst/>
          </a:prstGeom>
          <a:ln>
            <a:solidFill>
              <a:srgbClr val="820A1E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874"/>
          <a:stretch/>
        </p:blipFill>
        <p:spPr>
          <a:xfrm>
            <a:off x="5753096" y="2268728"/>
            <a:ext cx="1028700" cy="1030046"/>
          </a:xfrm>
          <a:prstGeom prst="rect">
            <a:avLst/>
          </a:prstGeom>
          <a:ln>
            <a:solidFill>
              <a:srgbClr val="820A1E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6" r="4827"/>
          <a:stretch/>
        </p:blipFill>
        <p:spPr>
          <a:xfrm>
            <a:off x="5753100" y="3341432"/>
            <a:ext cx="1028700" cy="873779"/>
          </a:xfrm>
          <a:prstGeom prst="rect">
            <a:avLst/>
          </a:prstGeom>
          <a:ln>
            <a:solidFill>
              <a:srgbClr val="820A1E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"/>
          <a:stretch/>
        </p:blipFill>
        <p:spPr>
          <a:xfrm>
            <a:off x="6896101" y="2220149"/>
            <a:ext cx="1783080" cy="2258492"/>
          </a:xfrm>
          <a:prstGeom prst="rect">
            <a:avLst/>
          </a:prstGeom>
          <a:ln>
            <a:solidFill>
              <a:srgbClr val="820A1E"/>
            </a:solidFill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0" r="22139" b="10182"/>
          <a:stretch/>
        </p:blipFill>
        <p:spPr>
          <a:xfrm>
            <a:off x="4406904" y="2286587"/>
            <a:ext cx="1234440" cy="1655005"/>
          </a:xfrm>
          <a:prstGeom prst="rect">
            <a:avLst/>
          </a:prstGeom>
          <a:ln>
            <a:solidFill>
              <a:srgbClr val="820A1E"/>
            </a:solidFill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1" t="5140" r="7972" b="7926"/>
          <a:stretch/>
        </p:blipFill>
        <p:spPr>
          <a:xfrm>
            <a:off x="4400549" y="4038217"/>
            <a:ext cx="1234440" cy="2005964"/>
          </a:xfrm>
          <a:prstGeom prst="rect">
            <a:avLst/>
          </a:prstGeom>
          <a:ln>
            <a:solidFill>
              <a:srgbClr val="820A1E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6899062" y="2000491"/>
            <a:ext cx="17801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Jacob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66933" y="2060099"/>
            <a:ext cx="10148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Lilah Mae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00549" y="5999202"/>
            <a:ext cx="12224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err="1">
                <a:latin typeface="Arial" panose="020B0604020202020204" pitchFamily="34" charset="0"/>
                <a:cs typeface="Arial" panose="020B0604020202020204" pitchFamily="34" charset="0"/>
              </a:rPr>
              <a:t>Fei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i="1" dirty="0" err="1">
                <a:latin typeface="Arial" panose="020B0604020202020204" pitchFamily="34" charset="0"/>
                <a:cs typeface="Arial" panose="020B0604020202020204" pitchFamily="34" charset="0"/>
              </a:rPr>
              <a:t>Fei</a:t>
            </a:r>
            <a:endParaRPr lang="en-US" sz="9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26249" y="5999202"/>
            <a:ext cx="203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Jayden, Zachary, Anna, Danny &amp; Doc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47883" y="6183868"/>
            <a:ext cx="1088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err="1">
                <a:latin typeface="Arial" panose="020B0604020202020204" pitchFamily="34" charset="0"/>
                <a:cs typeface="Arial" panose="020B0604020202020204" pitchFamily="34" charset="0"/>
              </a:rPr>
              <a:t>Giavanna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 &amp; Justin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34989" y="4168218"/>
            <a:ext cx="1261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Austin with Dr. Kaplan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88977" y="2060098"/>
            <a:ext cx="123402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Sana with Stefanie</a:t>
            </a:r>
          </a:p>
        </p:txBody>
      </p:sp>
    </p:spTree>
    <p:extLst>
      <p:ext uri="{BB962C8B-B14F-4D97-AF65-F5344CB8AC3E}">
        <p14:creationId xmlns:p14="http://schemas.microsoft.com/office/powerpoint/2010/main" val="63304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Inpatient Rehabilitation 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8124377"/>
              </p:ext>
            </p:extLst>
          </p:nvPr>
        </p:nvGraphicFramePr>
        <p:xfrm>
          <a:off x="1828800" y="2034381"/>
          <a:ext cx="54864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4114800"/>
            <a:ext cx="20574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975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3200" b="1" dirty="0" smtClean="0">
                <a:solidFill>
                  <a:srgbClr val="820A1E"/>
                </a:solidFill>
              </a:rPr>
              <a:t>Admission Criteria</a:t>
            </a:r>
            <a:endParaRPr lang="en-US" sz="3200" b="1" dirty="0">
              <a:solidFill>
                <a:srgbClr val="820A1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en-US" sz="1800" dirty="0" smtClean="0">
                <a:solidFill>
                  <a:srgbClr val="820A1E"/>
                </a:solidFill>
              </a:rPr>
              <a:t>Medically stable</a:t>
            </a:r>
          </a:p>
          <a:p>
            <a:pPr lvl="0"/>
            <a:r>
              <a:rPr lang="en-US" sz="1800" dirty="0" smtClean="0">
                <a:solidFill>
                  <a:srgbClr val="820A1E"/>
                </a:solidFill>
              </a:rPr>
              <a:t>Up to 18 years (considered on a case-by-case basis) </a:t>
            </a:r>
          </a:p>
          <a:p>
            <a:pPr lvl="0"/>
            <a:r>
              <a:rPr lang="en-US" sz="1800" dirty="0" smtClean="0">
                <a:solidFill>
                  <a:srgbClr val="820A1E"/>
                </a:solidFill>
              </a:rPr>
              <a:t>Orthopaedic </a:t>
            </a:r>
            <a:r>
              <a:rPr lang="en-US" sz="1800" dirty="0">
                <a:solidFill>
                  <a:srgbClr val="820A1E"/>
                </a:solidFill>
              </a:rPr>
              <a:t>conditions</a:t>
            </a:r>
          </a:p>
          <a:p>
            <a:pPr lvl="1"/>
            <a:r>
              <a:rPr lang="en-US" sz="1600" dirty="0"/>
              <a:t>Post-operative physical dysfunction of cerebral palsy </a:t>
            </a:r>
          </a:p>
          <a:p>
            <a:pPr lvl="1"/>
            <a:r>
              <a:rPr lang="en-US" sz="1600" dirty="0"/>
              <a:t>Scoliosis, Blount’s disease, fractures, dislocations, slipped capital femoral epiphysis, leg length </a:t>
            </a:r>
            <a:r>
              <a:rPr lang="en-US" sz="1600" dirty="0" smtClean="0"/>
              <a:t>discrepancy, amputations</a:t>
            </a:r>
            <a:endParaRPr lang="en-US" sz="1600" dirty="0"/>
          </a:p>
          <a:p>
            <a:pPr lvl="0"/>
            <a:r>
              <a:rPr lang="en-US" sz="1800" dirty="0">
                <a:solidFill>
                  <a:srgbClr val="820A1E"/>
                </a:solidFill>
              </a:rPr>
              <a:t>Neuromusculoskeletal </a:t>
            </a:r>
            <a:r>
              <a:rPr lang="en-US" sz="1800" dirty="0" smtClean="0">
                <a:solidFill>
                  <a:srgbClr val="820A1E"/>
                </a:solidFill>
              </a:rPr>
              <a:t>conditions</a:t>
            </a:r>
            <a:endParaRPr lang="en-US" sz="1800" dirty="0">
              <a:solidFill>
                <a:srgbClr val="820A1E"/>
              </a:solidFill>
            </a:endParaRPr>
          </a:p>
          <a:p>
            <a:pPr lvl="0"/>
            <a:r>
              <a:rPr lang="en-US" sz="1800" dirty="0">
                <a:solidFill>
                  <a:srgbClr val="820A1E"/>
                </a:solidFill>
              </a:rPr>
              <a:t>Spinal cord </a:t>
            </a:r>
            <a:r>
              <a:rPr lang="en-US" sz="1800" dirty="0" smtClean="0">
                <a:solidFill>
                  <a:srgbClr val="820A1E"/>
                </a:solidFill>
              </a:rPr>
              <a:t>injury</a:t>
            </a:r>
          </a:p>
          <a:p>
            <a:pPr lvl="0"/>
            <a:r>
              <a:rPr lang="en-US" sz="1800" dirty="0" smtClean="0">
                <a:solidFill>
                  <a:srgbClr val="820A1E"/>
                </a:solidFill>
              </a:rPr>
              <a:t>Pediatric stroke </a:t>
            </a:r>
            <a:endParaRPr lang="en-US" sz="1800" dirty="0"/>
          </a:p>
          <a:p>
            <a:pPr lvl="0"/>
            <a:r>
              <a:rPr lang="en-US" sz="1800" dirty="0">
                <a:solidFill>
                  <a:srgbClr val="820A1E"/>
                </a:solidFill>
              </a:rPr>
              <a:t>Brain </a:t>
            </a:r>
            <a:r>
              <a:rPr lang="en-US" sz="1800" dirty="0" smtClean="0">
                <a:solidFill>
                  <a:srgbClr val="820A1E"/>
                </a:solidFill>
              </a:rPr>
              <a:t>tumors </a:t>
            </a:r>
            <a:endParaRPr lang="en-US" sz="1800" dirty="0"/>
          </a:p>
          <a:p>
            <a:pPr lvl="0"/>
            <a:r>
              <a:rPr lang="en-US" sz="1800" dirty="0" smtClean="0">
                <a:solidFill>
                  <a:srgbClr val="820A1E"/>
                </a:solidFill>
              </a:rPr>
              <a:t>Brain injuries</a:t>
            </a:r>
            <a:r>
              <a:rPr lang="en-US" sz="1800" dirty="0" smtClean="0"/>
              <a:t> </a:t>
            </a:r>
            <a:endParaRPr lang="en-US" sz="1800" dirty="0"/>
          </a:p>
          <a:p>
            <a:pPr lvl="0"/>
            <a:r>
              <a:rPr lang="en-US" sz="1800" dirty="0" smtClean="0">
                <a:solidFill>
                  <a:srgbClr val="820A1E"/>
                </a:solidFill>
              </a:rPr>
              <a:t>Meningoencephalitis </a:t>
            </a:r>
            <a:endParaRPr lang="en-US" sz="1800" dirty="0"/>
          </a:p>
          <a:p>
            <a:pPr lvl="0"/>
            <a:r>
              <a:rPr lang="en-US" sz="1800" dirty="0" smtClean="0">
                <a:solidFill>
                  <a:srgbClr val="820A1E"/>
                </a:solidFill>
              </a:rPr>
              <a:t>Central </a:t>
            </a:r>
            <a:r>
              <a:rPr lang="en-US" sz="1800" dirty="0">
                <a:solidFill>
                  <a:srgbClr val="820A1E"/>
                </a:solidFill>
              </a:rPr>
              <a:t>nervous </a:t>
            </a:r>
            <a:r>
              <a:rPr lang="en-US" sz="1800" dirty="0" smtClean="0">
                <a:solidFill>
                  <a:srgbClr val="820A1E"/>
                </a:solidFill>
              </a:rPr>
              <a:t>system</a:t>
            </a:r>
            <a:endParaRPr lang="en-US" sz="1800" dirty="0"/>
          </a:p>
          <a:p>
            <a:pPr lvl="0"/>
            <a:r>
              <a:rPr lang="en-US" sz="1800" dirty="0" smtClean="0">
                <a:solidFill>
                  <a:srgbClr val="820A1E"/>
                </a:solidFill>
              </a:rPr>
              <a:t>Complex </a:t>
            </a:r>
            <a:r>
              <a:rPr lang="en-US" sz="1800" dirty="0">
                <a:solidFill>
                  <a:srgbClr val="820A1E"/>
                </a:solidFill>
              </a:rPr>
              <a:t>surgical conditions </a:t>
            </a:r>
            <a:endParaRPr lang="en-US" sz="1800" dirty="0"/>
          </a:p>
          <a:p>
            <a:pPr lvl="0"/>
            <a:r>
              <a:rPr lang="en-US" sz="1800" dirty="0" smtClean="0">
                <a:solidFill>
                  <a:srgbClr val="820A1E"/>
                </a:solidFill>
              </a:rPr>
              <a:t>Juvenile </a:t>
            </a:r>
            <a:r>
              <a:rPr lang="en-US" sz="1800" dirty="0">
                <a:solidFill>
                  <a:srgbClr val="820A1E"/>
                </a:solidFill>
              </a:rPr>
              <a:t>rheumatoid </a:t>
            </a:r>
            <a:r>
              <a:rPr lang="en-US" sz="1800" dirty="0" smtClean="0">
                <a:solidFill>
                  <a:srgbClr val="820A1E"/>
                </a:solidFill>
              </a:rPr>
              <a:t>arthritis</a:t>
            </a:r>
            <a:endParaRPr lang="en-US" sz="18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16981"/>
            <a:ext cx="4038600" cy="2692400"/>
          </a:xfrm>
          <a:prstGeom prst="rect">
            <a:avLst/>
          </a:prstGeom>
          <a:noFill/>
          <a:ln w="38100">
            <a:solidFill>
              <a:srgbClr val="800000"/>
            </a:solidFill>
            <a:miter lim="800000"/>
            <a:headEnd/>
            <a:tailEnd/>
          </a:ln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Transforming the lives of children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1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Clinical Exclusions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Newborns</a:t>
            </a:r>
          </a:p>
          <a:p>
            <a:r>
              <a:rPr lang="en-US" dirty="0" smtClean="0"/>
              <a:t>Children on vents</a:t>
            </a:r>
          </a:p>
          <a:p>
            <a:r>
              <a:rPr lang="en-US" dirty="0"/>
              <a:t>N</a:t>
            </a:r>
            <a:r>
              <a:rPr lang="en-US" dirty="0" smtClean="0"/>
              <a:t>ew tracheostomies</a:t>
            </a:r>
          </a:p>
          <a:p>
            <a:r>
              <a:rPr lang="en-US" dirty="0"/>
              <a:t>T</a:t>
            </a:r>
            <a:r>
              <a:rPr lang="en-US" dirty="0" smtClean="0"/>
              <a:t>otal parenteral nutrition</a:t>
            </a:r>
          </a:p>
          <a:p>
            <a:r>
              <a:rPr lang="en-US" smtClean="0"/>
              <a:t>Central </a:t>
            </a:r>
            <a:r>
              <a:rPr lang="en-US" dirty="0" smtClean="0"/>
              <a:t>lines</a:t>
            </a:r>
          </a:p>
          <a:p>
            <a:r>
              <a:rPr lang="en-US" dirty="0" smtClean="0"/>
              <a:t>Chemotherapy</a:t>
            </a:r>
            <a:endParaRPr lang="en-US" dirty="0"/>
          </a:p>
        </p:txBody>
      </p:sp>
      <p:pic>
        <p:nvPicPr>
          <p:cNvPr id="6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85" y="2058785"/>
            <a:ext cx="4035829" cy="4035829"/>
          </a:xfrm>
        </p:spPr>
      </p:pic>
    </p:spTree>
    <p:extLst>
      <p:ext uri="{BB962C8B-B14F-4D97-AF65-F5344CB8AC3E}">
        <p14:creationId xmlns:p14="http://schemas.microsoft.com/office/powerpoint/2010/main" val="408279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820A1E"/>
                </a:solidFill>
              </a:rPr>
              <a:t>Program Focus &amp; Goals</a:t>
            </a:r>
            <a:endParaRPr lang="en-US" dirty="0">
              <a:solidFill>
                <a:srgbClr val="820A1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Program Focus:</a:t>
            </a:r>
          </a:p>
          <a:p>
            <a:pPr lvl="2"/>
            <a:r>
              <a:rPr lang="en-US" dirty="0" smtClean="0"/>
              <a:t>Intensive therapy</a:t>
            </a:r>
          </a:p>
          <a:p>
            <a:pPr lvl="2"/>
            <a:r>
              <a:rPr lang="en-US" dirty="0" smtClean="0"/>
              <a:t>24/7 rehab nursing and medical care</a:t>
            </a:r>
          </a:p>
          <a:p>
            <a:pPr lvl="2"/>
            <a:r>
              <a:rPr lang="en-US" dirty="0" err="1" smtClean="0"/>
              <a:t>Interprofessional</a:t>
            </a:r>
            <a:r>
              <a:rPr lang="en-US" dirty="0" smtClean="0"/>
              <a:t> team approach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Program Goals: </a:t>
            </a:r>
          </a:p>
          <a:p>
            <a:pPr lvl="2"/>
            <a:r>
              <a:rPr lang="en-US" dirty="0" smtClean="0"/>
              <a:t>Improve functional independence</a:t>
            </a:r>
          </a:p>
          <a:p>
            <a:pPr lvl="2"/>
            <a:r>
              <a:rPr lang="en-US" dirty="0" smtClean="0"/>
              <a:t>Patient and family education</a:t>
            </a:r>
          </a:p>
          <a:p>
            <a:pPr lvl="2"/>
            <a:r>
              <a:rPr lang="en-US" dirty="0" smtClean="0"/>
              <a:t>Transition to community</a:t>
            </a:r>
            <a:endParaRPr lang="en-US" dirty="0"/>
          </a:p>
        </p:txBody>
      </p:sp>
      <p:pic>
        <p:nvPicPr>
          <p:cNvPr id="8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818" y="1602119"/>
            <a:ext cx="3013364" cy="4522124"/>
          </a:xfrm>
          <a:prstGeom prst="rect">
            <a:avLst/>
          </a:prstGeom>
          <a:noFill/>
          <a:ln w="38100">
            <a:solidFill>
              <a:srgbClr val="8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196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820A1E"/>
                </a:solidFill>
              </a:rPr>
              <a:t>Multidisciplinary Team Care</a:t>
            </a:r>
            <a:endParaRPr lang="en-US" dirty="0">
              <a:solidFill>
                <a:srgbClr val="820A1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>
              <a:buClr>
                <a:srgbClr val="820A1E"/>
              </a:buClr>
            </a:pPr>
            <a:r>
              <a:rPr lang="en-US" sz="2400" dirty="0" smtClean="0"/>
              <a:t>Nursing</a:t>
            </a:r>
          </a:p>
          <a:p>
            <a:pPr>
              <a:buClr>
                <a:srgbClr val="820A1E"/>
              </a:buClr>
            </a:pPr>
            <a:r>
              <a:rPr lang="en-US" sz="2400" dirty="0" smtClean="0"/>
              <a:t>Physical Medicine and Rehabilitation</a:t>
            </a:r>
          </a:p>
          <a:p>
            <a:pPr>
              <a:buClr>
                <a:srgbClr val="820A1E"/>
              </a:buClr>
            </a:pPr>
            <a:r>
              <a:rPr lang="en-US" sz="2400" dirty="0" smtClean="0"/>
              <a:t>Physical therapy</a:t>
            </a:r>
          </a:p>
          <a:p>
            <a:pPr>
              <a:buClr>
                <a:srgbClr val="820A1E"/>
              </a:buClr>
            </a:pPr>
            <a:r>
              <a:rPr lang="en-US" sz="2400" dirty="0" smtClean="0"/>
              <a:t>Occupational therapy</a:t>
            </a:r>
          </a:p>
          <a:p>
            <a:pPr>
              <a:buClr>
                <a:srgbClr val="820A1E"/>
              </a:buClr>
            </a:pPr>
            <a:r>
              <a:rPr lang="en-US" sz="2400" dirty="0" smtClean="0"/>
              <a:t>Speech therapy</a:t>
            </a:r>
          </a:p>
          <a:p>
            <a:pPr>
              <a:buClr>
                <a:srgbClr val="820A1E"/>
              </a:buClr>
            </a:pPr>
            <a:r>
              <a:rPr lang="en-US" sz="2400" dirty="0" smtClean="0"/>
              <a:t>Child life</a:t>
            </a:r>
          </a:p>
          <a:p>
            <a:pPr>
              <a:buClr>
                <a:srgbClr val="820A1E"/>
              </a:buClr>
            </a:pPr>
            <a:r>
              <a:rPr lang="en-US" sz="2400" dirty="0" smtClean="0"/>
              <a:t>Orthotics and Prosthetics</a:t>
            </a:r>
          </a:p>
          <a:p>
            <a:pPr>
              <a:buClr>
                <a:srgbClr val="820A1E"/>
              </a:buClr>
            </a:pPr>
            <a:r>
              <a:rPr lang="en-US" sz="2400" dirty="0" smtClean="0"/>
              <a:t>Psychology</a:t>
            </a:r>
          </a:p>
          <a:p>
            <a:pPr>
              <a:buClr>
                <a:srgbClr val="820A1E"/>
              </a:buClr>
            </a:pPr>
            <a:r>
              <a:rPr lang="en-US" sz="2400" dirty="0" smtClean="0"/>
              <a:t>Social services</a:t>
            </a:r>
          </a:p>
          <a:p>
            <a:pPr>
              <a:buClr>
                <a:srgbClr val="820A1E"/>
              </a:buClr>
            </a:pPr>
            <a:r>
              <a:rPr lang="en-US" sz="2400" dirty="0" smtClean="0"/>
              <a:t>Nutrition</a:t>
            </a: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843881"/>
            <a:ext cx="4038600" cy="4038600"/>
          </a:xfrm>
          <a:prstGeom prst="rect">
            <a:avLst/>
          </a:prstGeom>
          <a:noFill/>
          <a:ln w="38100">
            <a:solidFill>
              <a:srgbClr val="8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672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-76200"/>
            <a:ext cx="7990628" cy="1470025"/>
          </a:xfrm>
        </p:spPr>
        <p:txBody>
          <a:bodyPr/>
          <a:lstStyle/>
          <a:p>
            <a:r>
              <a:rPr lang="en-US" dirty="0" smtClean="0"/>
              <a:t>                     </a:t>
            </a:r>
            <a:r>
              <a:rPr lang="en-US" dirty="0" smtClean="0">
                <a:solidFill>
                  <a:srgbClr val="820A1E"/>
                </a:solidFill>
              </a:rPr>
              <a:t>State-of-the-Art Technology</a:t>
            </a:r>
            <a:endParaRPr lang="en-US" dirty="0">
              <a:solidFill>
                <a:srgbClr val="820A1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9254" y="1164312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Partial body-weight support training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via the </a:t>
            </a:r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</a:rPr>
              <a:t>ReoAmbulator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robotic treadmill system, </a:t>
            </a:r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</a:rPr>
              <a:t>ZeroG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walkway, and </a:t>
            </a:r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</a:rPr>
              <a:t>AlterG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anti-gravity treadmill systems, supplemented by RT300 functional electrical stimulation and additional therapy equipment across the continuum of functional ability.</a:t>
            </a:r>
            <a:endParaRPr lang="en-US" sz="18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160540"/>
            <a:ext cx="3043605" cy="2029070"/>
          </a:xfrm>
          <a:prstGeom prst="rect">
            <a:avLst/>
          </a:prstGeom>
          <a:noFill/>
          <a:ln w="38100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3284748"/>
            <a:ext cx="4221509" cy="3377207"/>
          </a:xfrm>
          <a:prstGeom prst="rect">
            <a:avLst/>
          </a:prstGeom>
          <a:noFill/>
          <a:ln w="38100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450" y="3284749"/>
            <a:ext cx="3377207" cy="3377207"/>
          </a:xfrm>
          <a:prstGeom prst="rect">
            <a:avLst/>
          </a:prstGeom>
          <a:noFill/>
          <a:ln w="38100">
            <a:solidFill>
              <a:srgbClr val="8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77274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err="1" smtClean="0"/>
              <a:t>WeeFIM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27357328"/>
              </p:ext>
            </p:extLst>
          </p:nvPr>
        </p:nvGraphicFramePr>
        <p:xfrm>
          <a:off x="457200" y="4648200"/>
          <a:ext cx="4038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LOS=25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Adm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Dsg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Eff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Self-care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0.80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Mobility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Cognition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84239" y="1219200"/>
            <a:ext cx="403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JD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43333" t="22840" r="26667" b="17100"/>
          <a:stretch/>
        </p:blipFill>
        <p:spPr>
          <a:xfrm>
            <a:off x="457200" y="1676400"/>
            <a:ext cx="4059936" cy="2743200"/>
          </a:xfrm>
          <a:prstGeom prst="rect">
            <a:avLst/>
          </a:prstGeom>
        </p:spPr>
      </p:pic>
      <p:sp>
        <p:nvSpPr>
          <p:cNvPr id="9" name="Content Placeholder 5"/>
          <p:cNvSpPr txBox="1">
            <a:spLocks/>
          </p:cNvSpPr>
          <p:nvPr/>
        </p:nvSpPr>
        <p:spPr>
          <a:xfrm>
            <a:off x="4572000" y="1219200"/>
            <a:ext cx="4114800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JA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44167" t="20371" r="27500" b="20371"/>
          <a:stretch/>
        </p:blipFill>
        <p:spPr>
          <a:xfrm>
            <a:off x="4648199" y="1676400"/>
            <a:ext cx="3886199" cy="2743200"/>
          </a:xfrm>
          <a:prstGeom prst="rect">
            <a:avLst/>
          </a:prstGeom>
        </p:spPr>
      </p:pic>
      <p:graphicFrame>
        <p:nvGraphicFramePr>
          <p:cNvPr id="11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5963587"/>
              </p:ext>
            </p:extLst>
          </p:nvPr>
        </p:nvGraphicFramePr>
        <p:xfrm>
          <a:off x="4648200" y="4640826"/>
          <a:ext cx="4038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LOS=5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Adm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Dsg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Eff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Self-care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Mobility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Cognition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924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274638"/>
            <a:ext cx="5943600" cy="1020762"/>
          </a:xfrm>
        </p:spPr>
        <p:txBody>
          <a:bodyPr/>
          <a:lstStyle/>
          <a:p>
            <a:pPr algn="r"/>
            <a:r>
              <a:rPr lang="en-US" dirty="0" smtClean="0"/>
              <a:t>Case Study 1 - JD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486400"/>
          </a:xfrm>
        </p:spPr>
        <p:txBody>
          <a:bodyPr>
            <a:noAutofit/>
          </a:bodyPr>
          <a:lstStyle/>
          <a:p>
            <a:r>
              <a:rPr lang="en-US" sz="2400" dirty="0" smtClean="0"/>
              <a:t>14yr old with quadriplegic CP</a:t>
            </a:r>
          </a:p>
          <a:p>
            <a:r>
              <a:rPr lang="en-US" sz="2400" dirty="0" smtClean="0"/>
              <a:t>Admit from home via referral by orthopaedic surgeon for declining function following fracture</a:t>
            </a:r>
          </a:p>
          <a:p>
            <a:r>
              <a:rPr lang="en-US" sz="2400" dirty="0" smtClean="0"/>
              <a:t>Poor self care and mobility on admission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100" y="1676400"/>
            <a:ext cx="4038600" cy="2692400"/>
          </a:xfrm>
          <a:prstGeom prst="rect">
            <a:avLst/>
          </a:prstGeom>
          <a:noFill/>
          <a:ln w="38100">
            <a:solidFill>
              <a:srgbClr val="8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4289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274638"/>
            <a:ext cx="5943600" cy="1020762"/>
          </a:xfrm>
        </p:spPr>
        <p:txBody>
          <a:bodyPr/>
          <a:lstStyle/>
          <a:p>
            <a:pPr algn="r"/>
            <a:r>
              <a:rPr lang="en-US" dirty="0" smtClean="0"/>
              <a:t>Case Study 2 - 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486400"/>
          </a:xfrm>
        </p:spPr>
        <p:txBody>
          <a:bodyPr>
            <a:noAutofit/>
          </a:bodyPr>
          <a:lstStyle/>
          <a:p>
            <a:r>
              <a:rPr lang="en-US" sz="2400" dirty="0" smtClean="0"/>
              <a:t>14yr old with multiple fractures</a:t>
            </a:r>
          </a:p>
          <a:p>
            <a:r>
              <a:rPr lang="en-US" sz="2400" dirty="0" smtClean="0"/>
              <a:t>Admit from Baystate Medical Center prior to return home</a:t>
            </a:r>
          </a:p>
          <a:p>
            <a:r>
              <a:rPr lang="en-US" sz="2400" dirty="0" smtClean="0"/>
              <a:t>Poor mobility and self-care on admission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733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Content Placeholder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254459"/>
            <a:ext cx="4038600" cy="4038600"/>
          </a:xfrm>
          <a:prstGeom prst="rect">
            <a:avLst/>
          </a:prstGeom>
          <a:noFill/>
          <a:ln w="38100">
            <a:solidFill>
              <a:srgbClr val="8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2985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274638"/>
            <a:ext cx="5943600" cy="1020762"/>
          </a:xfrm>
        </p:spPr>
        <p:txBody>
          <a:bodyPr/>
          <a:lstStyle/>
          <a:p>
            <a:pPr algn="r"/>
            <a:r>
              <a:rPr lang="en-US" dirty="0" smtClean="0"/>
              <a:t>Case Study 3 - ZW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486400"/>
          </a:xfrm>
        </p:spPr>
        <p:txBody>
          <a:bodyPr>
            <a:noAutofit/>
          </a:bodyPr>
          <a:lstStyle/>
          <a:p>
            <a:r>
              <a:rPr lang="en-US" sz="2400" dirty="0" smtClean="0"/>
              <a:t>5yr old with acute disseminated encephalomyelitis (ADEM)</a:t>
            </a:r>
          </a:p>
          <a:p>
            <a:r>
              <a:rPr lang="en-US" sz="2400" dirty="0" smtClean="0"/>
              <a:t>Admit from Boston Children’s Hospital prior to return home</a:t>
            </a:r>
          </a:p>
          <a:p>
            <a:r>
              <a:rPr lang="en-US" sz="2400" dirty="0" smtClean="0"/>
              <a:t>Poor mobility, balance, and cognition, some self-care needs on admission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160" y="1600200"/>
            <a:ext cx="4038600" cy="4038600"/>
          </a:xfrm>
        </p:spPr>
      </p:pic>
    </p:spTree>
    <p:extLst>
      <p:ext uri="{BB962C8B-B14F-4D97-AF65-F5344CB8AC3E}">
        <p14:creationId xmlns:p14="http://schemas.microsoft.com/office/powerpoint/2010/main" val="424896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274638"/>
            <a:ext cx="5943600" cy="1020762"/>
          </a:xfrm>
        </p:spPr>
        <p:txBody>
          <a:bodyPr/>
          <a:lstStyle/>
          <a:p>
            <a:pPr algn="r"/>
            <a:r>
              <a:rPr lang="en-US" dirty="0" smtClean="0"/>
              <a:t>Case Study 4 - 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486400"/>
          </a:xfrm>
        </p:spPr>
        <p:txBody>
          <a:bodyPr>
            <a:noAutofit/>
          </a:bodyPr>
          <a:lstStyle/>
          <a:p>
            <a:r>
              <a:rPr lang="en-US" sz="2400" dirty="0" smtClean="0"/>
              <a:t>16yr old with anoxic brain injury, s/p major burns 30%</a:t>
            </a:r>
          </a:p>
          <a:p>
            <a:r>
              <a:rPr lang="en-US" sz="2400" dirty="0" smtClean="0"/>
              <a:t>Collaboration BOS-SPR</a:t>
            </a:r>
          </a:p>
          <a:p>
            <a:r>
              <a:rPr lang="en-US" sz="2400" dirty="0" smtClean="0"/>
              <a:t>Transfer from another pediatric IRF; insurance cutoff; vs transfer to SNF</a:t>
            </a:r>
          </a:p>
          <a:p>
            <a:r>
              <a:rPr lang="en-US" sz="2400" dirty="0" smtClean="0"/>
              <a:t>Poor mobility and self-care from burns, ADLS and IADLs from brain injury on admission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89"/>
          <a:stretch/>
        </p:blipFill>
        <p:spPr>
          <a:xfrm>
            <a:off x="4572000" y="2165776"/>
            <a:ext cx="4114800" cy="3092024"/>
          </a:xfrm>
        </p:spPr>
      </p:pic>
    </p:spTree>
    <p:extLst>
      <p:ext uri="{BB962C8B-B14F-4D97-AF65-F5344CB8AC3E}">
        <p14:creationId xmlns:p14="http://schemas.microsoft.com/office/powerpoint/2010/main" val="56499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Accreditation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TJC/CMS/DPH</a:t>
            </a:r>
          </a:p>
          <a:p>
            <a:r>
              <a:rPr lang="en-US" dirty="0" smtClean="0"/>
              <a:t>Certifications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2672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CARF</a:t>
            </a:r>
          </a:p>
          <a:p>
            <a:pPr lvl="1"/>
            <a:r>
              <a:rPr lang="en-US" dirty="0" smtClean="0"/>
              <a:t>Commission for the Accreditation of Rehabilitation Facilities</a:t>
            </a:r>
          </a:p>
          <a:p>
            <a:pPr lvl="1"/>
            <a:r>
              <a:rPr lang="en-US" dirty="0" smtClean="0"/>
              <a:t>Quality, value, outcomes</a:t>
            </a:r>
          </a:p>
          <a:p>
            <a:pPr lvl="1"/>
            <a:r>
              <a:rPr lang="en-US" dirty="0"/>
              <a:t>Standards</a:t>
            </a:r>
          </a:p>
          <a:p>
            <a:pPr lvl="1"/>
            <a:r>
              <a:rPr lang="en-US" dirty="0" smtClean="0"/>
              <a:t>Year 2 goal</a:t>
            </a:r>
          </a:p>
          <a:p>
            <a:pPr lvl="2"/>
            <a:r>
              <a:rPr lang="en-US" dirty="0" smtClean="0"/>
              <a:t>1 year documentation to meet standards</a:t>
            </a:r>
          </a:p>
          <a:p>
            <a:pPr lvl="2"/>
            <a:r>
              <a:rPr lang="en-US" dirty="0"/>
              <a:t>C</a:t>
            </a:r>
            <a:r>
              <a:rPr lang="en-US" dirty="0" smtClean="0"/>
              <a:t>ompliance for 6 months</a:t>
            </a:r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5562599"/>
            <a:ext cx="1173163" cy="117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6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monroevillein.com/wp-content/uploads/2015/06/Question-Mar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022" y="527049"/>
            <a:ext cx="6217919" cy="621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86120" y="2346925"/>
            <a:ext cx="1976717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prstClr val="black"/>
                </a:solidFill>
                <a:latin typeface="Arial"/>
                <a:ea typeface="+mn-ea"/>
              </a:rPr>
              <a:t>Questions?</a:t>
            </a:r>
            <a:endParaRPr lang="en-US" b="1" dirty="0">
              <a:solidFill>
                <a:prstClr val="black"/>
              </a:solidFill>
              <a:latin typeface="Arial"/>
              <a:ea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7325" y="3910902"/>
            <a:ext cx="1976717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prstClr val="black"/>
                </a:solidFill>
                <a:latin typeface="Arial"/>
                <a:ea typeface="+mn-ea"/>
              </a:rPr>
              <a:t>Comments?</a:t>
            </a:r>
            <a:endParaRPr lang="en-US" b="1" dirty="0">
              <a:solidFill>
                <a:prstClr val="black"/>
              </a:solidFill>
              <a:latin typeface="Arial"/>
              <a:ea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45525" y="1638858"/>
            <a:ext cx="1976717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prstClr val="black"/>
                </a:solidFill>
                <a:latin typeface="Arial"/>
                <a:ea typeface="+mn-ea"/>
              </a:rPr>
              <a:t>Queries?</a:t>
            </a:r>
            <a:endParaRPr lang="en-US" b="1" dirty="0">
              <a:solidFill>
                <a:prstClr val="black"/>
              </a:solidFill>
              <a:latin typeface="Arial"/>
              <a:ea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76683" y="3193566"/>
            <a:ext cx="1976717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prstClr val="black"/>
                </a:solidFill>
                <a:latin typeface="Arial"/>
                <a:ea typeface="+mn-ea"/>
              </a:rPr>
              <a:t>Quibbles?</a:t>
            </a:r>
            <a:endParaRPr lang="en-US" b="1" dirty="0">
              <a:solidFill>
                <a:prstClr val="black"/>
              </a:solidFill>
              <a:latin typeface="Arial"/>
              <a:ea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28765" y="5033545"/>
            <a:ext cx="1976717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prstClr val="black"/>
                </a:solidFill>
                <a:latin typeface="Arial"/>
                <a:ea typeface="+mn-ea"/>
              </a:rPr>
              <a:t>Qualms?</a:t>
            </a:r>
            <a:endParaRPr lang="en-US" b="1" dirty="0">
              <a:solidFill>
                <a:prstClr val="black"/>
              </a:solidFill>
              <a:latin typeface="Arial"/>
              <a:ea typeface="+mn-ea"/>
            </a:endParaRPr>
          </a:p>
        </p:txBody>
      </p:sp>
      <p:sp>
        <p:nvSpPr>
          <p:cNvPr id="10" name="AutoShape 2" descr="data:image/jpeg;base64,/9j/4AAQSkZJRgABAQAAAQABAAD/2wCEAAkGBw8QEBAQDxIQDw8QEBAUDxAPDxAPDg0QFBEWFxQVFBQYHCggGBolGxYUIjEiJTUsLi8uFx8zODQtNygtLysBCgoKDg0OGxAQGzQmICQsLCw3LzIsLCwsNCwsLCwsLCwsLCwtLCw0MDctLC4sLCwsLCwsLCw0LCwsLCwsLCwsN//AABEIAOEA4QMBEQACEQEDEQH/xAAcAAEAAQUBAQAAAAAAAAAAAAAAAQIDBQYHBAj/xABFEAABAwIDBAcEBwUFCQAAAAABAAIDBBEFEiEGMUFRBxMiYXGBkRQyQqEjUmJykrHBFYKTstEzQ3Oi4RYkRFNjs8Lw8f/EABsBAQACAwEBAAAAAAAAAAAAAAADBAECBQYH/8QANREBAAIBAgQDBgYCAQUBAAAAAAECAwQRBRIhMUFRoSJhcYGR4RMUscHR8AYy8SNCUmKyFf/aAAwDAQACEQMRAD8A7igICAgICAgICAgICAgICAgICAgICAgICAgICAgICAgICAgICAgIIc4DU6AbydwCDWsV29wynJaZxK8fDADL5Zh2QfNQW1GOvi6mDg+syxvFNo9/T07+jAy9LdJ8NPUuH2uqaf5iovzlfJfr/jefxvHr/EJi6WqP44Klv3RE7/yCRrK+MMW/xvP4Xr6/wzWH9IWFzEDr+qceE7HRj8RGX5qWupxz4qWXgusx9eTf4Tv6d/RssE7JGh8bmvYdzmODmnwIU0TE9nMtS1J2tG0riy1EBAQEBAQEBAQEBAQEBAQEBAQEBAQYHavaqnw+PNKc8rv7KFpGeQ8/st5k/PcosuauOOq/oOH5dZbavSI7z4R9/c4vtJtbWV7j1ryyG/ZgjJbEBwzfXPefKy5mTNbJ3e10fDsGlj2I6+c9/t8mBUS8ICMiD2YZilRSuz08skLuOR1mu+83c7zW1b2rO8SgzafFnry5KxLpey3Si1xbFiDQwmwFRGOwT/1GfD4jTuCvYtXv0v8AV5rXf4/NYm+nnf8A9Z7/ACn9p+sulRSNe0OaQ5rgC1zSC1wO4gjeFdid3mZiaztPdWjAgICAgICAgICAgICAgICAgICDA7YbSxYdAZHWdK64givrI/v5NGlz/UKLLljHXdf4foL6zJyx0rHefL7+X8OB4niMtTK+edxfI83JO4DgAOAHALk2tNp3l77DhphpGOkbRDyrVKICAgICAg27YTbSSgeIpS59G49pu90BJ1fH3c28fHfYwZ5xztPZx+KcLrq689Ol49fdP7T+zuVPOyRjXxuD2PaHMc03a5pFwQV1IneN4eHtS1LTW0bTC4stRAQEBAQEBAQEBAQEBAQEBB4MbxWKkgfPKeywaAe89x91re8laZLxSvNKxpNLk1OWMWPvPpHjMvn/AGmxuWtqHTSnuY0HsxtG5re4fM3PFci95vPNL6FptLj0uOMWPtHj5z5sStU4sMiCzPVMZ7xseW8reuO1uytm1eHD/vLz/tWL7XopPy91T/8AWwe/6PTT1LJNGG55cfRaWx2r3haxazDl6Vt+y6o1pKAg6R0S7UGN/sEx+jkJNMSfck3uZ4O1I7781d0uXaeSXm+PaDnr+Zp3jv8ADz+X6fB1xdB5EQEBAQEBAQEBAQEBAQEBAQcY6UdoDPUmBh+hpSW6HR8+558vd8nc1y9Vk5r8sdo/V7rgWjjBp/xbR7V//nw+vf6NBVd1xAQemkwPEKvs0VNLNzkADIm93WPIbfuurODDNus9nG4nxKuD/p1n2v0VzdFeO2zeyhxO8Cppi4f59fJXeSYeZnVUmd5lrGL4FWUjstVTzQEmwMkbmsefsu3O8isTGySt627S8cbTf8u5apYZ6inc4WfqeDuJ7nc/FVsuKJ6w7Wi11q+xknp+j0qq7ggqikc1zXNJa5pDmuGha4G4I807dmLRFomJ7S+jtlsXFZSQVA3vZ2wPhkacrx4ZgfKy7GK/PWJfOdbpp0+e2Lynp8PD0ZVSKogICAgICAgICAgICAgIMftBiPstLPUaXiic5oO5z7dgebrDzWmS3LWbLGkwfj56YvOYj5ePo+Y8QxYB5Bu83Je6+uYm537zzXMphm0by9xqeJUxX/DrG8R6e6EQ1kbtzhfkdD81i2K0N8Wvw5PHb4r6iXInfs9uDYa+qqIaaP3pnht9+Ru9zrdzQT5Lelee0VQ6rURgw2yz4R/x6vpHD6KOCKOGIZY4mNawcgBbU8T3rsRERG0PnOTJbJeb27z1ehZaLNXSxzMdHKxksbxZ7JGh7HDkWnQoROziXSP0bNo71dED7KT9NDcuNKSdHNO8x8NdW9492C9dusOppM8X9i3dowswKKXRrCqCTNfuKp5Y2s9Bosk2x7T4LijWxB1voUryYqqnP93IyRvhI0tIHmweqv6O3SYeT/yPFtkpk84mPp/y6WrrzYgICAgICAgICAgICAgIMFtpgUlfRyUscwp3PLDnLOsFmuDrWuLaga8FpekWjaVjTai2DJ+JXv19ejgmPdF+LUlz1PtUY+OlJlP8Owf8io5pMLtNVjt7mmSMLSWuBa5ps5rgQ5p5EHctViJiey5DVPZ7riByOo9CtJpFu8JcefJj/wBZ2dx6GtmKhl8Qq2CPPHlpmEESFriCZSD7oIFhzBJ3WvvhwRWeZW4jxO+fHGGfPfd1ZWXGEBBbnhbIxzHgOY9pa9pFw5rhYgjkQjMTMTvD5d2qw11JWVFKSSIZXBpJ1MZ7UZPflLVSv0nZ6fBb8SkX820bE9HlVWME0p9mp32LHOaXSyt5sZpofrHyBWsYJydZ6Q2txXHpN61jmt6fOf2dFpOjTC2Cz2zTHi58zmk+TMoU8aXHDnZOO6u07xMR8I/ndbr+jHDZB9EZoHcC2TrG+Yfe/kQsW0mOe3Rti4/qqz7W1vlt+mzzbBbLVWHYhM15EtPLTOyTMBDXPbKyzXN+F1i429CbFa4MNsd537bJeJ8Qw6zS1mvS0W7e6Yn6ujK28+ICAgICAgICAgICAgICAgIMXjWztFWjLV08U+lg57B1jR9l47TfIrExEtq3tXtLVcO6JcLgqm1LRK9rNWU8rxJA1+ljqMxA5OJ1WvJG6W2pvNdm/LdAICAgIOU4ns5HWbQVL5Wh0FOymdM0i4llMTerY7mLAE9zbcVXmnNkl141E4dFWI7zM7fDfq6F1ysOQjrkDrkFTZ7IMhDIHAEf+lBWgICAgICAgICAgICAgICAgICAgICAgolkaxrnOIa1oJc4mwa0C5JPKyMxEzO0NB2axBs7airH/FVUr230PVstHGD+6wepUWKeaJt5yu6/HOK9cU/9tY+s9Z9ZZn2lSqKPaUD2hBUKhBlMGmzZxysfz/0QZNAQEBAQEBAQEBAQEBAQEBAQEBAQEFueZkbXPkc1jGglznENa0DeSTuCxMxHWW1a2tMVrG8y410hbf8AteampCRTX+kk1Dqm3ADgzu48dNDQz6jm9mvZ63hnCYwbZc3W3hHhH39IXdgq69KWX1jkeD4O7QPzPop9LO9NvJyuPY5rqef/AMoj06Nk9pVlxT2lBIqEFYqEGf2YuRI7h2QPHUn8wgzqAgICAgICAgICAgICAgICAgICAgxO0W0NNQR9ZUPtcHJG2xllI4Nb6a7hdR5MlaRvK1pNHl1V+XHHxnwj4/3dxDa/bSpxFxa49VTA9iBp0PJzz8R+Q4Bc/Lmtkn3PYaLh+LSR7PW3n/HlHr5taUK+y2zeKezzXd/ZyANf3a9l3lr5EqfBk5Lde0ubxTR/mcPs/wC1esfvH98W+e08ium8RPR6MPq4cxE2Y3tlyuy+KDLyYW2RuamkufqSG3o4D80FwYDLlv1jQ7kWm3qCg2fBqdscLWAgkavPN53/ANPJB7kBAQEBAQEBAQEBAQEBAQEBAQEGsba7Xx4ewNaBLVSD6KK+jRuzycm7+82sOJEGbNGOPe6nDeGX1lt56UjvP7R7/wBHCsZxWaqldLM8yPdvcePIAfC0cAFzrWm07y9jjxY8NIx442iP7u8Cw3FgFkZnBMVma5kIa6YOIaxjAXS3O4MHHwVjDntX2e8ONxLhuLLE5Ynlt4z4T8f5/Vt1Zh08bi2RhY4WuCRpcX3g2Pkui8g9GGV0sYOt8tuOpHFBsuGY4H2BKDZsLaCXvudQ0W+Eb9fH+iDIoCAgICAgICAgICAgICAgICAgxO0+NsoaaSofqRpGy9utlPut/U9wKjy5IpXmWtFpbarNGOPnPlHjP98Xz3jGIyTySSyuL5ZXEvcfyHIAWAHJcqZm07y9/XHTDjjHSNohjUaiAgyOA4HU10ohpmZ3aZnHSOJv1nu4D5ngCt6Y7XnaFbU6vHp682Sfl4y7lsZsTT4c3MPpqpws+dw3Di2MfC35njwA6OPDWnxeQ1vEMmqnr0r5JrnMkkc42N9B4AWClUGNqMChk1acjjy3HyQRhuAmF93NBb9YEkX7wdyDYpZjCGvbuBAcOBaUGWhlD2hzdQUFaAgICAgICAgICAgICAgICAg450v4wZKplK09inYHPHOWQX18GZfxFc/V33ty+T1/ANPyYZyz3tPpH3/RzmZ1yq0Ozeeq2stS6DN7JbNzYjUCGPssaA6aUi7YWX+bjwHHXgCRJixTedlLW6yulx80957R/fB9AYDglPQwtgpmZWDVzjrJK7i57uJ/+Cw0XSrWKxtDxmfPkz358k7y98wJa62/KbeNlshc6diFjvQXI8S70HoZjLhuKCv9tXBDzcEWQZPA8Qy6HVp393eg2UFBKAgICAgICAgICAgICAgIBQfNGOV/tFTUT3v1s0jm/cLjkHk2w8lx7zzWmX0TTY/wsNMflER8/H1YklGZlCG5dGH0D0X4Q2mw6E2+kqR18h4nOOwPAMy6c7810sFeWkPF8Uzzl1NvKOn0+7bVM54g57jWEsE8osdX3FiR73at80GOfgjt4Jb4k39EFDMKdfVzvVBmKGiiY0gtzZhZxdqSOXcgyUVVCwWDWi3IBBsOFSF0TXHjmt4ZjZB60BAQEBAQEBAQEBAQEBAQY/aKp6mjqpRvjp5nDxbGSPmtbztWZT6anPmpXzmI9XzMTYa6WHkuQ+g2tEdZWgVlFExPYRlVDEXuaxvvPc1rfFxsPzWYjedmtrRWJtPg+qKeIMY1jdGsa1re4AWC68Pn0zvO8riMCDUsWnAme/gTa/gAP0+aDxmVBadI0IIdU30ZqePIeJQZjCtnoZWMlkdI4m92BwbHcOI4C/Dmg2VjA0BrQAAAABoABuAQVICAgICAgICAgICAgICAgxu0mGuqqSenY8RumjLA9zS4NvvuARwutb15qzCbT5vwctcm2+07uIYv0O4vclklLUNHutbI+J34XNsPVRVwxXsvZeI2zT7f2atXbA4zT6voqjT/AJIbUf8AaLkmksV1FfCWGkbVRvEb2yskcQGxvjcHuJNgA0i5N1pOOs+C3TW5Yjpd03YDo7xOSaCpq2tpIY5YpMkrT7TKGODsvVg9i9iO1YjkVmunjfdpl4veaTTvvEw7srLiCC1UuIY8jeGOI8QNEGnPaHjXigx0uGuvpI8DlcIKBhw+NzneJt+SCt8obZrbAcgg3XZ0/wC7Rnnn/nKDJICAgICAgICAgICAgICAgICC3UVDI2l8jmsY0Xc97g1rRzJOgWJmI6y2rS155axvMtMxDpTwuJ2VpmqLEgugiBYLd7y2/ldQTqaR73Ux8F1N43navxn+Il7cE2/wyse2NkvVyk9hk7ercSdLNd7pOu4G62pnpZDn4ZqMMc0xvHnHX7+jalM54gIBQafJHkc9g3Nc4DwBICCw9yDxVc2UEncBqgxEL3PdfhwQdRwqLJBE3lG2/iRc/NB6kBAQEBAQEBAQEBAQEBAQEGqbc7ZMw9oYwNkqpG3Yx3uRt3Z321tcGw42O5V8+eMfSO7rcL4XbWTzWnakePn7o/vRxTaPaGqrHXqJXSWNw33Y2dzWDQeO/vVGb2v1tL1VNPh00cmGu3nPjPxnv+zCrDKEY3dr6Itq31Ub6OocXzQNDonuN3SQ3tZx4lpIF+ThyV7T5JtHLLzHF9HXFaMtI6T3+P3dGVlxhAQalXn6WT77vzQeKQoMNi0m5vM6+AQKOPcBxQdSaLADkglAQEBAQEBAQEBAQEBAQEBB83bZ4m6evq3uP9/IxvcyNxYwejR81y8m9rzL3WimuLTUrHlE/OessC4rTZPvv1QghZYbj0SveMWgDdzmTiT7nVOP8waptPvzw5vFtvytt/d+v8bvoBdB5EQEGoVx+ll/xH/zFB4ZigwNS7NKeQsEGTwtl5Ixzewf5gg6QgICAgICAgICCm6BdAugXQLoF0C6BdB859IeGOpMRqWuBDZZHTxE7nMlcXaeDi5v7qpXptaXp9JqefBX3Rt9GuRvDrgbxrbiR3KK9PFewZ4n2ZFGtiMOu9DOzb4w+vmaW9azJTNcLExkguktyNmgdwJ3EK5p8e3tS83xjVxeYw1nt3+Pk6jmVpxDMgh8gAJO4C5QafVvu97vrOcfC5ug8E8gQYeMdo95QZvAmXnhA+u0/h1P5IN+ugXQLoF0C6BdBKBdAugt5kEZkEZ0DOgZ0EZ0EdYgjrEGv7Y7MU2Jw9VNdkjLmGdgBkhcd/3mmwu3jYbiARrasW7psOa2Kd4cYxXoqxeJ/wBC2OqbfsvimZGbcCWyFpB8L+Kj/DldjWVn3PfgnRZistjVSQUjOOYiom/Cw5T+Jafl4lLHFslI2jr8XQsC6OcOpi18gfVytNwZyOrB7om6H97Mt64KVV83E9RljbfaPd/d26dapnPOuQOtQeDGaqzA0b3HXwH+tkGqVk5QMLpHSNnld7kUUlvtSZDYeW/0QYmMaoNl2XZ9MD9Vjj+n6oNvzoGZBIcgkOQTmQLoJugXQLoLN0EEoKS5BSXIKS9BS6RBbMyC26oQeeSutz9EHnfituDvRBb/AGwOTvRBUMUvwd6ILra8ngfRBcbVFBdbOUGPxJxcb8AEGAla57srRckgDzPFBss7GQ0rox9RzRze5w1P5lBqMcJvuQbFgcgie5z9OwQNLkm45IM5DiDXcx42Qetr0FQcgnMgnMgnMgkOQTdAzIKbIIsgpIQQWoKSxBTkQQY0FBiCCkwjkgpMA5D0QUGAcggpMQ5IIyBBSbILM7xlIBDTwJ3IPEMTjb2X2DvEEHwKC43FmAWblHhYIMdjFdnYC0Fzmn3W6kg79PRBiI6943xS/wANx/RB6Bi/OOX+E/8AogvxYxwDJSf8N/8ARBs+H1B6tt99te65vZB7BKgqEiCsPQVByCQ5BVmQTdBcIQRZAsgjKgjKgZUEFqCksQRkQQY0EGNBT1SCDCgo9mQWpKFrt4ug8FRs1TP96MeIJafkg8/+x9Nw60eErv1QXqbZiCM3bnJ5ueXIPa3CmBBcbQBBcbRhBUKZBWIEEiFBPVoKhGgkMQTkQTlQXrIFkCyCLIFkCyBZBGVAyoGVALUEZUDIgZUEZUDIgZEE5EDKgZUE5UDKgnKgZUDKgZUDKgnKgZUFSAgIFkEIJsgiyBZAsgWQLIFkCyBZAsgWQLIFkCyBZBNkCyBZAQLICAgWQLIJQEBBCAgICAgICAgICAgFAQEBAQEBAQSgICAgICAg/9k="/>
          <p:cNvSpPr>
            <a:spLocks noChangeAspect="1" noChangeArrowheads="1"/>
          </p:cNvSpPr>
          <p:nvPr/>
        </p:nvSpPr>
        <p:spPr bwMode="auto">
          <a:xfrm>
            <a:off x="155575" y="-14446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Arial"/>
              <a:ea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3379" y="5277550"/>
            <a:ext cx="1976717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prstClr val="black"/>
                </a:solidFill>
                <a:latin typeface="Arial"/>
                <a:ea typeface="+mn-ea"/>
              </a:rPr>
              <a:t>Quips?</a:t>
            </a:r>
            <a:endParaRPr lang="en-US" b="1" dirty="0">
              <a:solidFill>
                <a:prstClr val="black"/>
              </a:solidFill>
              <a:latin typeface="Arial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8023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duc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ocation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tori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3036</TotalTime>
  <Words>481</Words>
  <Application>Microsoft Office PowerPoint</Application>
  <PresentationFormat>On-screen Show (4:3)</PresentationFormat>
  <Paragraphs>154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Office Theme</vt:lpstr>
      <vt:lpstr>Education</vt:lpstr>
      <vt:lpstr>Locations</vt:lpstr>
      <vt:lpstr>Stories</vt:lpstr>
      <vt:lpstr>Inpatient Rehabilitation Services at  Shriners Hospitals for Children—Springfield</vt:lpstr>
      <vt:lpstr>2016-2020 Strategic Vision</vt:lpstr>
      <vt:lpstr>Inpatient Rehabilitation </vt:lpstr>
      <vt:lpstr>Admission Criteria</vt:lpstr>
      <vt:lpstr>Clinical Exclusions</vt:lpstr>
      <vt:lpstr>Program Focus &amp; Goals</vt:lpstr>
      <vt:lpstr>Multidisciplinary Team Care</vt:lpstr>
      <vt:lpstr>                     State-of-the-Art Technology</vt:lpstr>
      <vt:lpstr>WeeFIM</vt:lpstr>
      <vt:lpstr>Case Study 1 - JD</vt:lpstr>
      <vt:lpstr>Case Study 2 - JA</vt:lpstr>
      <vt:lpstr>Case Study 3 - ZW</vt:lpstr>
      <vt:lpstr>Case Study 4 - RA</vt:lpstr>
      <vt:lpstr>Accreditation</vt:lpstr>
      <vt:lpstr>PowerPoint Presentation</vt:lpstr>
    </vt:vector>
  </TitlesOfParts>
  <Company>Shriners Hospitals for Children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SHC</dc:creator>
  <cp:lastModifiedBy>Gloekler, Denise</cp:lastModifiedBy>
  <cp:revision>215</cp:revision>
  <cp:lastPrinted>2018-05-08T11:22:29Z</cp:lastPrinted>
  <dcterms:created xsi:type="dcterms:W3CDTF">2014-01-22T16:43:40Z</dcterms:created>
  <dcterms:modified xsi:type="dcterms:W3CDTF">2018-09-13T11:51:31Z</dcterms:modified>
</cp:coreProperties>
</file>